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g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60"/>
  </p:notesMasterIdLst>
  <p:handoutMasterIdLst>
    <p:handoutMasterId r:id="rId61"/>
  </p:handoutMasterIdLst>
  <p:sldIdLst>
    <p:sldId id="256" r:id="rId5"/>
    <p:sldId id="648" r:id="rId6"/>
    <p:sldId id="10511" r:id="rId7"/>
    <p:sldId id="488" r:id="rId8"/>
    <p:sldId id="10506" r:id="rId9"/>
    <p:sldId id="258" r:id="rId10"/>
    <p:sldId id="10534" r:id="rId11"/>
    <p:sldId id="10507" r:id="rId12"/>
    <p:sldId id="10508" r:id="rId13"/>
    <p:sldId id="10512" r:id="rId14"/>
    <p:sldId id="10509" r:id="rId15"/>
    <p:sldId id="10480" r:id="rId16"/>
    <p:sldId id="941" r:id="rId17"/>
    <p:sldId id="10510" r:id="rId18"/>
    <p:sldId id="10515" r:id="rId19"/>
    <p:sldId id="10516" r:id="rId20"/>
    <p:sldId id="10513" r:id="rId21"/>
    <p:sldId id="10494" r:id="rId22"/>
    <p:sldId id="10517" r:id="rId23"/>
    <p:sldId id="10514" r:id="rId24"/>
    <p:sldId id="10518" r:id="rId25"/>
    <p:sldId id="10519" r:id="rId26"/>
    <p:sldId id="10520" r:id="rId27"/>
    <p:sldId id="10521" r:id="rId28"/>
    <p:sldId id="10522" r:id="rId29"/>
    <p:sldId id="10523" r:id="rId30"/>
    <p:sldId id="10531" r:id="rId31"/>
    <p:sldId id="10524" r:id="rId32"/>
    <p:sldId id="10525" r:id="rId33"/>
    <p:sldId id="10530" r:id="rId34"/>
    <p:sldId id="344" r:id="rId35"/>
    <p:sldId id="346" r:id="rId36"/>
    <p:sldId id="943" r:id="rId37"/>
    <p:sldId id="946" r:id="rId38"/>
    <p:sldId id="261" r:id="rId39"/>
    <p:sldId id="942" r:id="rId40"/>
    <p:sldId id="423" r:id="rId41"/>
    <p:sldId id="426" r:id="rId42"/>
    <p:sldId id="482" r:id="rId43"/>
    <p:sldId id="429" r:id="rId44"/>
    <p:sldId id="444" r:id="rId45"/>
    <p:sldId id="483" r:id="rId46"/>
    <p:sldId id="430" r:id="rId47"/>
    <p:sldId id="418" r:id="rId48"/>
    <p:sldId id="349" r:id="rId49"/>
    <p:sldId id="947" r:id="rId50"/>
    <p:sldId id="437" r:id="rId51"/>
    <p:sldId id="10526" r:id="rId52"/>
    <p:sldId id="10532" r:id="rId53"/>
    <p:sldId id="372" r:id="rId54"/>
    <p:sldId id="10533" r:id="rId55"/>
    <p:sldId id="359" r:id="rId56"/>
    <p:sldId id="10527" r:id="rId57"/>
    <p:sldId id="347" r:id="rId58"/>
    <p:sldId id="10535" r:id="rId59"/>
  </p:sldIdLst>
  <p:sldSz cx="20104100" cy="11309350"/>
  <p:notesSz cx="20104100" cy="11309350"/>
  <p:embeddedFontLst>
    <p:embeddedFont>
      <p:font typeface="Calisto MT" panose="02040603050505030304" pitchFamily="18"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Tahoma" panose="020B0604030504040204" pitchFamily="34" charset="0"/>
      <p:regular r:id="rId74"/>
      <p:bold r:id="rId75"/>
    </p:embeddedFont>
    <p:embeddedFont>
      <p:font typeface="Trebuchet MS" panose="020B0603020202020204" pitchFamily="34" charset="0"/>
      <p:regular r:id="rId76"/>
      <p:bold r:id="rId77"/>
      <p:italic r:id="rId78"/>
      <p:boldItalic r:id="rId79"/>
    </p:embeddedFont>
    <p:embeddedFont>
      <p:font typeface="Webdings" panose="05030102010509060703" pitchFamily="18" charset="2"/>
      <p:regular r:id="rId80"/>
    </p:embeddedFont>
  </p:embeddedFontLst>
  <p:defaultTextStyle>
    <a:defPPr>
      <a:defRPr kern="0"/>
    </a:defPPr>
  </p:defaultTextStyle>
  <p:extLst>
    <p:ext uri="{EFAFB233-063F-42B5-8137-9DF3F51BA10A}">
      <p15:sldGuideLst xmlns:p15="http://schemas.microsoft.com/office/powerpoint/2012/main">
        <p15:guide id="1" orient="horz" pos="2882" userDrawn="1">
          <p15:clr>
            <a:srgbClr val="A4A3A4"/>
          </p15:clr>
        </p15:guide>
        <p15:guide id="2" pos="21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A59E"/>
    <a:srgbClr val="525656"/>
    <a:srgbClr val="B0DCDA"/>
    <a:srgbClr val="FFFFFF"/>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64D21-396B-4348-A169-3035D027B21D}" v="6" dt="2025-11-24T14:00:35.72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90" autoAdjust="0"/>
  </p:normalViewPr>
  <p:slideViewPr>
    <p:cSldViewPr>
      <p:cViewPr varScale="1">
        <p:scale>
          <a:sx n="59" d="100"/>
          <a:sy n="59" d="100"/>
        </p:scale>
        <p:origin x="1140" y="102"/>
      </p:cViewPr>
      <p:guideLst>
        <p:guide orient="horz" pos="2882"/>
        <p:guide pos="2156"/>
      </p:guideLst>
    </p:cSldViewPr>
  </p:slideViewPr>
  <p:notesTextViewPr>
    <p:cViewPr>
      <p:scale>
        <a:sx n="100" d="100"/>
        <a:sy n="100" d="100"/>
      </p:scale>
      <p:origin x="0" y="0"/>
    </p:cViewPr>
  </p:notesTextViewPr>
  <p:notesViewPr>
    <p:cSldViewPr showGuides="1">
      <p:cViewPr varScale="1">
        <p:scale>
          <a:sx n="88" d="100"/>
          <a:sy n="88" d="100"/>
        </p:scale>
        <p:origin x="39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61" Type="http://schemas.openxmlformats.org/officeDocument/2006/relationships/handoutMaster" Target="handoutMasters/handoutMaster1.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Kortekaas" userId="84131ea9-dcf0-4122-8c7e-161e976f28d3" providerId="ADAL" clId="{C4E28325-D571-42A5-9633-FBE368D7F9FE}"/>
    <pc:docChg chg="undo redo custSel addSld delSld modSld">
      <pc:chgData name="Julia Kortekaas" userId="84131ea9-dcf0-4122-8c7e-161e976f28d3" providerId="ADAL" clId="{C4E28325-D571-42A5-9633-FBE368D7F9FE}" dt="2025-11-24T14:01:29.731" v="244" actId="20577"/>
      <pc:docMkLst>
        <pc:docMk/>
      </pc:docMkLst>
      <pc:sldChg chg="modSp mod">
        <pc:chgData name="Julia Kortekaas" userId="84131ea9-dcf0-4122-8c7e-161e976f28d3" providerId="ADAL" clId="{C4E28325-D571-42A5-9633-FBE368D7F9FE}" dt="2025-11-24T14:01:19.133" v="229" actId="20577"/>
        <pc:sldMkLst>
          <pc:docMk/>
          <pc:sldMk cId="1731227735" sldId="648"/>
        </pc:sldMkLst>
        <pc:spChg chg="mod">
          <ac:chgData name="Julia Kortekaas" userId="84131ea9-dcf0-4122-8c7e-161e976f28d3" providerId="ADAL" clId="{C4E28325-D571-42A5-9633-FBE368D7F9FE}" dt="2025-11-24T14:01:19.133" v="229" actId="20577"/>
          <ac:spMkLst>
            <pc:docMk/>
            <pc:sldMk cId="1731227735" sldId="648"/>
            <ac:spMk id="11" creationId="{D02D0C25-27A1-C817-AD8F-51F13930EE4D}"/>
          </ac:spMkLst>
        </pc:spChg>
      </pc:sldChg>
      <pc:sldChg chg="addSp delSp modSp add mod">
        <pc:chgData name="Julia Kortekaas" userId="84131ea9-dcf0-4122-8c7e-161e976f28d3" providerId="ADAL" clId="{C4E28325-D571-42A5-9633-FBE368D7F9FE}" dt="2025-11-24T14:01:29.731" v="244" actId="20577"/>
        <pc:sldMkLst>
          <pc:docMk/>
          <pc:sldMk cId="26607042" sldId="10535"/>
        </pc:sldMkLst>
        <pc:spChg chg="del">
          <ac:chgData name="Julia Kortekaas" userId="84131ea9-dcf0-4122-8c7e-161e976f28d3" providerId="ADAL" clId="{C4E28325-D571-42A5-9633-FBE368D7F9FE}" dt="2025-11-24T13:58:09.469" v="41" actId="478"/>
          <ac:spMkLst>
            <pc:docMk/>
            <pc:sldMk cId="26607042" sldId="10535"/>
            <ac:spMk id="2" creationId="{6A45868D-B50F-C98E-5370-0A4996BDF033}"/>
          </ac:spMkLst>
        </pc:spChg>
        <pc:spChg chg="add mod">
          <ac:chgData name="Julia Kortekaas" userId="84131ea9-dcf0-4122-8c7e-161e976f28d3" providerId="ADAL" clId="{C4E28325-D571-42A5-9633-FBE368D7F9FE}" dt="2025-11-24T13:58:20.994" v="43"/>
          <ac:spMkLst>
            <pc:docMk/>
            <pc:sldMk cId="26607042" sldId="10535"/>
            <ac:spMk id="3" creationId="{18719FCA-4C01-0E5D-EA01-5D6248D7AA02}"/>
          </ac:spMkLst>
        </pc:spChg>
        <pc:spChg chg="add mod">
          <ac:chgData name="Julia Kortekaas" userId="84131ea9-dcf0-4122-8c7e-161e976f28d3" providerId="ADAL" clId="{C4E28325-D571-42A5-9633-FBE368D7F9FE}" dt="2025-11-24T13:58:52.275" v="184" actId="20577"/>
          <ac:spMkLst>
            <pc:docMk/>
            <pc:sldMk cId="26607042" sldId="10535"/>
            <ac:spMk id="4" creationId="{A16C96F4-94D7-B3E4-CD60-21F03431C682}"/>
          </ac:spMkLst>
        </pc:spChg>
        <pc:spChg chg="mod">
          <ac:chgData name="Julia Kortekaas" userId="84131ea9-dcf0-4122-8c7e-161e976f28d3" providerId="ADAL" clId="{C4E28325-D571-42A5-9633-FBE368D7F9FE}" dt="2025-11-24T14:01:29.731" v="244" actId="20577"/>
          <ac:spMkLst>
            <pc:docMk/>
            <pc:sldMk cId="26607042" sldId="10535"/>
            <ac:spMk id="859" creationId="{2C298C01-2700-7877-B1D1-1E0A75BCFE73}"/>
          </ac:spMkLst>
        </pc:spChg>
        <pc:picChg chg="add mod">
          <ac:chgData name="Julia Kortekaas" userId="84131ea9-dcf0-4122-8c7e-161e976f28d3" providerId="ADAL" clId="{C4E28325-D571-42A5-9633-FBE368D7F9FE}" dt="2025-11-24T14:00:35.725" v="191"/>
          <ac:picMkLst>
            <pc:docMk/>
            <pc:sldMk cId="26607042" sldId="10535"/>
            <ac:picMk id="6" creationId="{B8EF0733-E088-58AA-CBFC-60F99110B08C}"/>
          </ac:picMkLst>
        </pc:picChg>
      </pc:sldChg>
      <pc:sldChg chg="modSp new del mod">
        <pc:chgData name="Julia Kortekaas" userId="84131ea9-dcf0-4122-8c7e-161e976f28d3" providerId="ADAL" clId="{C4E28325-D571-42A5-9633-FBE368D7F9FE}" dt="2025-11-24T13:57:51.714" v="6" actId="680"/>
        <pc:sldMkLst>
          <pc:docMk/>
          <pc:sldMk cId="1356622696" sldId="10535"/>
        </pc:sldMkLst>
        <pc:spChg chg="mod">
          <ac:chgData name="Julia Kortekaas" userId="84131ea9-dcf0-4122-8c7e-161e976f28d3" providerId="ADAL" clId="{C4E28325-D571-42A5-9633-FBE368D7F9FE}" dt="2025-11-24T13:57:51.331" v="5" actId="20577"/>
          <ac:spMkLst>
            <pc:docMk/>
            <pc:sldMk cId="1356622696" sldId="10535"/>
            <ac:spMk id="2" creationId="{33B93B83-8BB9-3ECA-DEA5-09895E4805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15E4330A-02FC-3C32-2EA7-D5B519AAFE4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uk-UA"/>
          </a:p>
        </p:txBody>
      </p:sp>
      <p:sp>
        <p:nvSpPr>
          <p:cNvPr id="3" name="Дата 2">
            <a:extLst>
              <a:ext uri="{FF2B5EF4-FFF2-40B4-BE49-F238E27FC236}">
                <a16:creationId xmlns:a16="http://schemas.microsoft.com/office/drawing/2014/main" id="{85DB4293-7E19-38E6-9D7E-CAEC926C7C65}"/>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87143937-05CA-804E-8987-0A701E09E460}" type="datetimeFigureOut">
              <a:rPr lang="uk-UA" smtClean="0"/>
              <a:t>24.11.2025</a:t>
            </a:fld>
            <a:endParaRPr lang="uk-UA"/>
          </a:p>
        </p:txBody>
      </p:sp>
      <p:sp>
        <p:nvSpPr>
          <p:cNvPr id="4" name="Нижний колонтитул 3">
            <a:extLst>
              <a:ext uri="{FF2B5EF4-FFF2-40B4-BE49-F238E27FC236}">
                <a16:creationId xmlns:a16="http://schemas.microsoft.com/office/drawing/2014/main" id="{43801997-0EF2-3FDD-48A1-9CA42E45967C}"/>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a:extLst>
              <a:ext uri="{FF2B5EF4-FFF2-40B4-BE49-F238E27FC236}">
                <a16:creationId xmlns:a16="http://schemas.microsoft.com/office/drawing/2014/main" id="{E351E46B-D279-D20E-B3B6-371FE5B6C14F}"/>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2528A39-0EF7-7C49-B855-39A602F06F37}" type="slidenum">
              <a:rPr lang="uk-UA" smtClean="0"/>
              <a:t>‹nr.›</a:t>
            </a:fld>
            <a:endParaRPr lang="uk-UA"/>
          </a:p>
        </p:txBody>
      </p:sp>
    </p:spTree>
    <p:extLst>
      <p:ext uri="{BB962C8B-B14F-4D97-AF65-F5344CB8AC3E}">
        <p14:creationId xmlns:p14="http://schemas.microsoft.com/office/powerpoint/2010/main" val="126231971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3C37C95-7818-5A47-87E7-5159148367BE}" type="datetimeFigureOut">
              <a:rPr lang="en-NL" smtClean="0"/>
              <a:t>11/24/2025</a:t>
            </a:fld>
            <a:endParaRPr lang="en-NL"/>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NL"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9588435-AAA2-9E4C-8DAC-3670497ECF33}" type="slidenum">
              <a:rPr lang="en-NL" smtClean="0"/>
              <a:t>‹nr.›</a:t>
            </a:fld>
            <a:endParaRPr lang="en-NL"/>
          </a:p>
        </p:txBody>
      </p:sp>
    </p:spTree>
    <p:extLst>
      <p:ext uri="{BB962C8B-B14F-4D97-AF65-F5344CB8AC3E}">
        <p14:creationId xmlns:p14="http://schemas.microsoft.com/office/powerpoint/2010/main" val="39363807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jdelijke aanduiding voor dia-afbeelding 1">
            <a:extLst>
              <a:ext uri="{FF2B5EF4-FFF2-40B4-BE49-F238E27FC236}">
                <a16:creationId xmlns:a16="http://schemas.microsoft.com/office/drawing/2014/main" id="{ACDCA0EC-E262-415C-83E5-54773D2DB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Tijdelijke aanduiding voor notities 2">
            <a:extLst>
              <a:ext uri="{FF2B5EF4-FFF2-40B4-BE49-F238E27FC236}">
                <a16:creationId xmlns:a16="http://schemas.microsoft.com/office/drawing/2014/main" id="{4A6A012D-69C0-43CC-92A4-F591E0DD28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Enkele cijfers van het CBS om de ernst en omvang van het probleem hartfalen te schetsen.</a:t>
            </a:r>
          </a:p>
        </p:txBody>
      </p:sp>
    </p:spTree>
    <p:extLst>
      <p:ext uri="{BB962C8B-B14F-4D97-AF65-F5344CB8AC3E}">
        <p14:creationId xmlns:p14="http://schemas.microsoft.com/office/powerpoint/2010/main" val="389860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9588435-AAA2-9E4C-8DAC-3670497ECF33}" type="slidenum">
              <a:rPr lang="en-NL" smtClean="0"/>
              <a:t>23</a:t>
            </a:fld>
            <a:endParaRPr lang="en-NL"/>
          </a:p>
        </p:txBody>
      </p:sp>
    </p:spTree>
    <p:extLst>
      <p:ext uri="{BB962C8B-B14F-4D97-AF65-F5344CB8AC3E}">
        <p14:creationId xmlns:p14="http://schemas.microsoft.com/office/powerpoint/2010/main" val="1308058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D11A83B7-62BB-4FBB-A510-30B24C936B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5913" indent="-225425">
              <a:spcBef>
                <a:spcPct val="30000"/>
              </a:spcBef>
              <a:defRPr sz="1200">
                <a:solidFill>
                  <a:schemeClr val="tx1"/>
                </a:solidFill>
                <a:latin typeface="Calibri" panose="020F0502020204030204" pitchFamily="34" charset="0"/>
              </a:defRPr>
            </a:lvl4pPr>
            <a:lvl5pPr marL="2039938" indent="-225425">
              <a:spcBef>
                <a:spcPct val="30000"/>
              </a:spcBef>
              <a:defRPr sz="1200">
                <a:solidFill>
                  <a:schemeClr val="tx1"/>
                </a:solidFill>
                <a:latin typeface="Calibri" panose="020F0502020204030204" pitchFamily="34" charset="0"/>
              </a:defRPr>
            </a:lvl5pPr>
            <a:lvl6pPr marL="2497138" indent="-225425" eaLnBrk="0" fontAlgn="base" hangingPunct="0">
              <a:spcBef>
                <a:spcPct val="30000"/>
              </a:spcBef>
              <a:spcAft>
                <a:spcPct val="0"/>
              </a:spcAft>
              <a:defRPr sz="1200">
                <a:solidFill>
                  <a:schemeClr val="tx1"/>
                </a:solidFill>
                <a:latin typeface="Calibri" panose="020F0502020204030204" pitchFamily="34" charset="0"/>
              </a:defRPr>
            </a:lvl6pPr>
            <a:lvl7pPr marL="2954338" indent="-225425" eaLnBrk="0" fontAlgn="base" hangingPunct="0">
              <a:spcBef>
                <a:spcPct val="30000"/>
              </a:spcBef>
              <a:spcAft>
                <a:spcPct val="0"/>
              </a:spcAft>
              <a:defRPr sz="1200">
                <a:solidFill>
                  <a:schemeClr val="tx1"/>
                </a:solidFill>
                <a:latin typeface="Calibri" panose="020F0502020204030204" pitchFamily="34" charset="0"/>
              </a:defRPr>
            </a:lvl7pPr>
            <a:lvl8pPr marL="3411538" indent="-225425" eaLnBrk="0" fontAlgn="base" hangingPunct="0">
              <a:spcBef>
                <a:spcPct val="30000"/>
              </a:spcBef>
              <a:spcAft>
                <a:spcPct val="0"/>
              </a:spcAft>
              <a:defRPr sz="1200">
                <a:solidFill>
                  <a:schemeClr val="tx1"/>
                </a:solidFill>
                <a:latin typeface="Calibri" panose="020F0502020204030204" pitchFamily="34" charset="0"/>
              </a:defRPr>
            </a:lvl8pPr>
            <a:lvl9pPr marL="386873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047ADB-0978-46F2-8B40-60036F3A65D0}" type="slidenum">
              <a:rPr lang="nl-NL" altLang="nl-NL">
                <a:ea typeface="MS PGothic" panose="020B0600070205080204" pitchFamily="34" charset="-128"/>
              </a:rPr>
              <a:pPr>
                <a:spcBef>
                  <a:spcPct val="0"/>
                </a:spcBef>
              </a:pPr>
              <a:t>31</a:t>
            </a:fld>
            <a:endParaRPr lang="nl-NL" altLang="nl-NL">
              <a:ea typeface="MS PGothic" panose="020B0600070205080204" pitchFamily="34" charset="-128"/>
            </a:endParaRPr>
          </a:p>
        </p:txBody>
      </p:sp>
      <p:sp>
        <p:nvSpPr>
          <p:cNvPr id="172035" name="Rectangle 2">
            <a:extLst>
              <a:ext uri="{FF2B5EF4-FFF2-40B4-BE49-F238E27FC236}">
                <a16:creationId xmlns:a16="http://schemas.microsoft.com/office/drawing/2014/main" id="{2F70E98D-130D-40EC-BE18-B33053F2B0A2}"/>
              </a:ext>
            </a:extLst>
          </p:cNvPr>
          <p:cNvSpPr>
            <a:spLocks noGrp="1" noRot="1" noChangeAspect="1" noChangeArrowheads="1" noTextEdit="1"/>
          </p:cNvSpPr>
          <p:nvPr>
            <p:ph type="sldImg"/>
          </p:nvPr>
        </p:nvSpPr>
        <p:spPr bwMode="auto">
          <a:xfrm>
            <a:off x="107950" y="741363"/>
            <a:ext cx="6578600" cy="3700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a:extLst>
              <a:ext uri="{FF2B5EF4-FFF2-40B4-BE49-F238E27FC236}">
                <a16:creationId xmlns:a16="http://schemas.microsoft.com/office/drawing/2014/main" id="{B4D2B9CF-3F71-41BC-8773-0DF167454212}"/>
              </a:ext>
            </a:extLst>
          </p:cNvPr>
          <p:cNvSpPr>
            <a:spLocks noGrp="1" noChangeArrowheads="1"/>
          </p:cNvSpPr>
          <p:nvPr>
            <p:ph type="body" idx="1"/>
          </p:nvPr>
        </p:nvSpPr>
        <p:spPr bwMode="auto">
          <a:xfrm>
            <a:off x="908050" y="4691063"/>
            <a:ext cx="49815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1EED56B-1714-4EAC-A160-9CBC3F89B2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a:extLst>
              <a:ext uri="{FF2B5EF4-FFF2-40B4-BE49-F238E27FC236}">
                <a16:creationId xmlns:a16="http://schemas.microsoft.com/office/drawing/2014/main" id="{02354797-AAF4-4810-A31A-47EA0703A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endParaRPr lang="nl-NL" altLang="nl-NL"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2 </a:t>
            </a:r>
            <a:r>
              <a:rPr lang="en-US" altLang="en-US" dirty="0">
                <a:latin typeface="Arial" pitchFamily="34" charset="0"/>
                <a:ea typeface="Arial" pitchFamily="34" charset="0"/>
              </a:rPr>
              <a:t>Management of patients with heart failure with preserved ejection fraction.
CV, cardiovascular; HFpEF, heart failure with preserved ejection fraction.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9BDE5A-9B9D-4693-81CC-4A423D1D0FE2}" type="slidenum">
              <a:rPr lang="en-US" altLang="en-US" sz="1200"/>
              <a:t>33</a:t>
            </a:fld>
            <a:endParaRPr lang="en-US" altLang="en-US" sz="1200"/>
          </a:p>
        </p:txBody>
      </p:sp>
    </p:spTree>
    <p:extLst>
      <p:ext uri="{BB962C8B-B14F-4D97-AF65-F5344CB8AC3E}">
        <p14:creationId xmlns:p14="http://schemas.microsoft.com/office/powerpoint/2010/main" val="1419164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2 </a:t>
            </a:r>
            <a:r>
              <a:rPr lang="en-US" altLang="en-US" dirty="0">
                <a:latin typeface="Arial" pitchFamily="34" charset="0"/>
                <a:ea typeface="Arial" pitchFamily="34" charset="0"/>
              </a:rPr>
              <a:t>Management of patients with heart failure with preserved ejection fraction.
CV, cardiovascular; </a:t>
            </a:r>
            <a:r>
              <a:rPr lang="en-US" altLang="en-US" dirty="0" err="1">
                <a:latin typeface="Arial" pitchFamily="34" charset="0"/>
                <a:ea typeface="Arial" pitchFamily="34" charset="0"/>
              </a:rPr>
              <a:t>HFpEF</a:t>
            </a:r>
            <a:r>
              <a:rPr lang="en-US" altLang="en-US" dirty="0">
                <a:latin typeface="Arial" pitchFamily="34" charset="0"/>
                <a:ea typeface="Arial" pitchFamily="34" charset="0"/>
              </a:rPr>
              <a:t>, heart failure with preserved ejection fraction.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9BDE5A-9B9D-4693-81CC-4A423D1D0FE2}" type="slidenum">
              <a:rPr lang="en-US" altLang="en-US" sz="1200"/>
              <a:t>34</a:t>
            </a:fld>
            <a:endParaRPr lang="en-US" altLang="en-US" sz="1200"/>
          </a:p>
        </p:txBody>
      </p:sp>
    </p:spTree>
    <p:extLst>
      <p:ext uri="{BB962C8B-B14F-4D97-AF65-F5344CB8AC3E}">
        <p14:creationId xmlns:p14="http://schemas.microsoft.com/office/powerpoint/2010/main" val="165917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Management of patients with heart failure with preserved ejection fraction.
CV, cardiovascular; HFpEF, heart failure with preserved ejection fraction.
</a:t>
            </a:r>
          </a:p>
          <a:p>
            <a:pPr marL="0" lvl="0" indent="0"/>
            <a:r>
              <a:rPr lang="en-US" altLang="en-US">
                <a:latin typeface="Arial" pitchFamily="34" charset="0"/>
                <a:ea typeface="Arial" pitchFamily="34" charset="0"/>
              </a:rPr>
              <a:t>Unless provided in the caption above, the following copyright applies to the content of this slide: This article is co-published with permission in the European Heart Journal and the European Journal of Heart Failure. All rights reserved. © The European Society of Cardiology 2023. The articles are identical except for stylistic differences in keeping with each journal's style. Either citation can be used when citing this article. For permissions, please e-mail: journals.permissions@oup.comThis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9BDE5A-9B9D-4693-81CC-4A423D1D0FE2}" type="slidenum">
              <a:rPr lang="en-US" altLang="en-US" sz="1200"/>
              <a:t>35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jdelijke aanduiding voor dia-afbeelding 1">
            <a:extLst>
              <a:ext uri="{FF2B5EF4-FFF2-40B4-BE49-F238E27FC236}">
                <a16:creationId xmlns:a16="http://schemas.microsoft.com/office/drawing/2014/main" id="{0ED2570A-7B63-474D-AD83-15312515CE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Tijdelijke aanduiding voor notities 2">
            <a:extLst>
              <a:ext uri="{FF2B5EF4-FFF2-40B4-BE49-F238E27FC236}">
                <a16:creationId xmlns:a16="http://schemas.microsoft.com/office/drawing/2014/main" id="{4C8BE747-2D8F-4E59-BFD0-0785AA3DA1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175108" name="Tijdelijke aanduiding voor dianummer 3">
            <a:extLst>
              <a:ext uri="{FF2B5EF4-FFF2-40B4-BE49-F238E27FC236}">
                <a16:creationId xmlns:a16="http://schemas.microsoft.com/office/drawing/2014/main" id="{F0B2C50F-7BDA-48EA-AB8C-066A301FBF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4C24DE-0A78-476A-A5A8-CE40B6335C1F}" type="slidenum">
              <a:rPr lang="nl-NL" altLang="nl-NL">
                <a:latin typeface="Arial" panose="020B0604020202020204" pitchFamily="34" charset="0"/>
              </a:rPr>
              <a:pPr>
                <a:spcBef>
                  <a:spcPct val="0"/>
                </a:spcBef>
              </a:pPr>
              <a:t>36</a:t>
            </a:fld>
            <a:endParaRPr lang="nl-NL" altLang="nl-NL">
              <a:latin typeface="Arial" panose="020B0604020202020204" pitchFamily="34" charset="0"/>
            </a:endParaRPr>
          </a:p>
        </p:txBody>
      </p:sp>
    </p:spTree>
    <p:extLst>
      <p:ext uri="{BB962C8B-B14F-4D97-AF65-F5344CB8AC3E}">
        <p14:creationId xmlns:p14="http://schemas.microsoft.com/office/powerpoint/2010/main" val="167786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jdelijke aanduiding voor dia-afbeelding 1">
            <a:extLst>
              <a:ext uri="{FF2B5EF4-FFF2-40B4-BE49-F238E27FC236}">
                <a16:creationId xmlns:a16="http://schemas.microsoft.com/office/drawing/2014/main" id="{1478FA4F-71A6-4385-AC5C-73449A7F08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Tijdelijke aanduiding voor notities 2">
            <a:extLst>
              <a:ext uri="{FF2B5EF4-FFF2-40B4-BE49-F238E27FC236}">
                <a16:creationId xmlns:a16="http://schemas.microsoft.com/office/drawing/2014/main" id="{1D88A910-E384-4C91-9902-289165E9EA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177156" name="Tijdelijke aanduiding voor dianummer 3">
            <a:extLst>
              <a:ext uri="{FF2B5EF4-FFF2-40B4-BE49-F238E27FC236}">
                <a16:creationId xmlns:a16="http://schemas.microsoft.com/office/drawing/2014/main" id="{FA3DAF95-4ED1-49D1-ACC7-131D188F56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5913" indent="-225425">
              <a:spcBef>
                <a:spcPct val="30000"/>
              </a:spcBef>
              <a:defRPr sz="1200">
                <a:solidFill>
                  <a:schemeClr val="tx1"/>
                </a:solidFill>
                <a:latin typeface="Calibri" panose="020F0502020204030204" pitchFamily="34" charset="0"/>
              </a:defRPr>
            </a:lvl4pPr>
            <a:lvl5pPr marL="2039938" indent="-225425">
              <a:spcBef>
                <a:spcPct val="30000"/>
              </a:spcBef>
              <a:defRPr sz="1200">
                <a:solidFill>
                  <a:schemeClr val="tx1"/>
                </a:solidFill>
                <a:latin typeface="Calibri" panose="020F0502020204030204" pitchFamily="34" charset="0"/>
              </a:defRPr>
            </a:lvl5pPr>
            <a:lvl6pPr marL="2497138" indent="-225425" eaLnBrk="0" fontAlgn="base" hangingPunct="0">
              <a:spcBef>
                <a:spcPct val="30000"/>
              </a:spcBef>
              <a:spcAft>
                <a:spcPct val="0"/>
              </a:spcAft>
              <a:defRPr sz="1200">
                <a:solidFill>
                  <a:schemeClr val="tx1"/>
                </a:solidFill>
                <a:latin typeface="Calibri" panose="020F0502020204030204" pitchFamily="34" charset="0"/>
              </a:defRPr>
            </a:lvl6pPr>
            <a:lvl7pPr marL="2954338" indent="-225425" eaLnBrk="0" fontAlgn="base" hangingPunct="0">
              <a:spcBef>
                <a:spcPct val="30000"/>
              </a:spcBef>
              <a:spcAft>
                <a:spcPct val="0"/>
              </a:spcAft>
              <a:defRPr sz="1200">
                <a:solidFill>
                  <a:schemeClr val="tx1"/>
                </a:solidFill>
                <a:latin typeface="Calibri" panose="020F0502020204030204" pitchFamily="34" charset="0"/>
              </a:defRPr>
            </a:lvl7pPr>
            <a:lvl8pPr marL="3411538" indent="-225425" eaLnBrk="0" fontAlgn="base" hangingPunct="0">
              <a:spcBef>
                <a:spcPct val="30000"/>
              </a:spcBef>
              <a:spcAft>
                <a:spcPct val="0"/>
              </a:spcAft>
              <a:defRPr sz="1200">
                <a:solidFill>
                  <a:schemeClr val="tx1"/>
                </a:solidFill>
                <a:latin typeface="Calibri" panose="020F0502020204030204" pitchFamily="34" charset="0"/>
              </a:defRPr>
            </a:lvl8pPr>
            <a:lvl9pPr marL="386873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828B68-F4D3-49BC-908F-7A866634FB9F}" type="slidenum">
              <a:rPr lang="nl-NL" altLang="nl-NL">
                <a:latin typeface="Arial" panose="020B0604020202020204" pitchFamily="34" charset="0"/>
              </a:rPr>
              <a:pPr>
                <a:spcBef>
                  <a:spcPct val="0"/>
                </a:spcBef>
              </a:pPr>
              <a:t>37</a:t>
            </a:fld>
            <a:endParaRPr lang="nl-NL" altLang="nl-N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jdelijke aanduiding voor dia-afbeelding 1">
            <a:extLst>
              <a:ext uri="{FF2B5EF4-FFF2-40B4-BE49-F238E27FC236}">
                <a16:creationId xmlns:a16="http://schemas.microsoft.com/office/drawing/2014/main" id="{B313FEB1-F55F-45F6-ADB7-7BC4894E2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a:extLst>
              <a:ext uri="{FF2B5EF4-FFF2-40B4-BE49-F238E27FC236}">
                <a16:creationId xmlns:a16="http://schemas.microsoft.com/office/drawing/2014/main" id="{80CA13E9-DA32-4EBB-819F-FF6D77FA7F76}"/>
              </a:ext>
            </a:extLst>
          </p:cNvPr>
          <p:cNvSpPr>
            <a:spLocks noGrp="1"/>
          </p:cNvSpPr>
          <p:nvPr>
            <p:ph type="body" idx="1"/>
          </p:nvPr>
        </p:nvSpPr>
        <p:spPr/>
        <p:txBody>
          <a:bodyPr/>
          <a:lstStyle/>
          <a:p>
            <a:pPr>
              <a:defRPr/>
            </a:pPr>
            <a:endParaRPr lang="nl-NL" dirty="0"/>
          </a:p>
        </p:txBody>
      </p:sp>
      <p:sp>
        <p:nvSpPr>
          <p:cNvPr id="178180" name="Tijdelijke aanduiding voor dianummer 3">
            <a:extLst>
              <a:ext uri="{FF2B5EF4-FFF2-40B4-BE49-F238E27FC236}">
                <a16:creationId xmlns:a16="http://schemas.microsoft.com/office/drawing/2014/main" id="{56933577-F8A4-40A5-A9FA-130BD785D3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42C2B5-DB06-40C2-BB02-09320AD741C9}" type="slidenum">
              <a:rPr lang="nl-NL" altLang="nl-NL">
                <a:latin typeface="Arial" panose="020B0604020202020204" pitchFamily="34" charset="0"/>
              </a:rPr>
              <a:pPr>
                <a:spcBef>
                  <a:spcPct val="0"/>
                </a:spcBef>
              </a:pPr>
              <a:t>39</a:t>
            </a:fld>
            <a:endParaRPr lang="nl-NL" altLang="nl-NL">
              <a:latin typeface="Arial" panose="020B0604020202020204" pitchFamily="34" charset="0"/>
            </a:endParaRPr>
          </a:p>
        </p:txBody>
      </p:sp>
    </p:spTree>
    <p:extLst>
      <p:ext uri="{BB962C8B-B14F-4D97-AF65-F5344CB8AC3E}">
        <p14:creationId xmlns:p14="http://schemas.microsoft.com/office/powerpoint/2010/main" val="2009314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jdelijke aanduiding voor dia-afbeelding 1">
            <a:extLst>
              <a:ext uri="{FF2B5EF4-FFF2-40B4-BE49-F238E27FC236}">
                <a16:creationId xmlns:a16="http://schemas.microsoft.com/office/drawing/2014/main" id="{B313FEB1-F55F-45F6-ADB7-7BC4894E2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a:extLst>
              <a:ext uri="{FF2B5EF4-FFF2-40B4-BE49-F238E27FC236}">
                <a16:creationId xmlns:a16="http://schemas.microsoft.com/office/drawing/2014/main" id="{80CA13E9-DA32-4EBB-819F-FF6D77FA7F76}"/>
              </a:ext>
            </a:extLst>
          </p:cNvPr>
          <p:cNvSpPr>
            <a:spLocks noGrp="1"/>
          </p:cNvSpPr>
          <p:nvPr>
            <p:ph type="body" idx="1"/>
          </p:nvPr>
        </p:nvSpPr>
        <p:spPr/>
        <p:txBody>
          <a:bodyPr/>
          <a:lstStyle/>
          <a:p>
            <a:pPr>
              <a:defRPr/>
            </a:pPr>
            <a:endParaRPr lang="nl-NL" dirty="0"/>
          </a:p>
        </p:txBody>
      </p:sp>
      <p:sp>
        <p:nvSpPr>
          <p:cNvPr id="178180" name="Tijdelijke aanduiding voor dianummer 3">
            <a:extLst>
              <a:ext uri="{FF2B5EF4-FFF2-40B4-BE49-F238E27FC236}">
                <a16:creationId xmlns:a16="http://schemas.microsoft.com/office/drawing/2014/main" id="{56933577-F8A4-40A5-A9FA-130BD785D3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42C2B5-DB06-40C2-BB02-09320AD741C9}" type="slidenum">
              <a:rPr lang="nl-NL" altLang="nl-NL">
                <a:latin typeface="Arial" panose="020B0604020202020204" pitchFamily="34" charset="0"/>
              </a:rPr>
              <a:pPr>
                <a:spcBef>
                  <a:spcPct val="0"/>
                </a:spcBef>
              </a:pPr>
              <a:t>40</a:t>
            </a:fld>
            <a:endParaRPr lang="nl-NL" altLang="nl-N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D5156"/>
                </a:solidFill>
                <a:effectLst/>
                <a:latin typeface="Google Sans"/>
              </a:rPr>
              <a:t>De </a:t>
            </a:r>
            <a:r>
              <a:rPr lang="nl-NL" b="0" i="0" dirty="0">
                <a:solidFill>
                  <a:srgbClr val="040C28"/>
                </a:solidFill>
                <a:effectLst/>
                <a:latin typeface="Google Sans"/>
              </a:rPr>
              <a:t>prevalentie</a:t>
            </a:r>
            <a:r>
              <a:rPr lang="nl-NL" b="0" i="0" dirty="0">
                <a:solidFill>
                  <a:srgbClr val="4D5156"/>
                </a:solidFill>
                <a:effectLst/>
                <a:latin typeface="Google Sans"/>
              </a:rPr>
              <a:t> is het aantal personen van een omschreven bevolkingsgroep, dat op een gegeven tijdstip lijdt aan de ziekte. </a:t>
            </a:r>
          </a:p>
          <a:p>
            <a:r>
              <a:rPr lang="nl-NL" b="0" i="0" dirty="0">
                <a:solidFill>
                  <a:srgbClr val="4D5156"/>
                </a:solidFill>
                <a:effectLst/>
                <a:latin typeface="Google Sans"/>
              </a:rPr>
              <a:t>De </a:t>
            </a:r>
            <a:r>
              <a:rPr lang="nl-NL" b="0" i="0" dirty="0">
                <a:solidFill>
                  <a:srgbClr val="040C28"/>
                </a:solidFill>
                <a:effectLst/>
                <a:latin typeface="Google Sans"/>
              </a:rPr>
              <a:t>incidentie</a:t>
            </a:r>
            <a:r>
              <a:rPr lang="nl-NL" b="0" i="0" dirty="0">
                <a:solidFill>
                  <a:srgbClr val="4D5156"/>
                </a:solidFill>
                <a:effectLst/>
                <a:latin typeface="Google Sans"/>
              </a:rPr>
              <a:t> is het aantal personen van een omschreven bevolkingsgroep, dat gedurende een gegeven -tijdsperiode-de ziekte; krijgt.</a:t>
            </a:r>
            <a:endParaRPr lang="nl-NL" dirty="0"/>
          </a:p>
        </p:txBody>
      </p:sp>
      <p:sp>
        <p:nvSpPr>
          <p:cNvPr id="4" name="Tijdelijke aanduiding voor dianummer 3"/>
          <p:cNvSpPr>
            <a:spLocks noGrp="1"/>
          </p:cNvSpPr>
          <p:nvPr>
            <p:ph type="sldNum" sz="quarter" idx="5"/>
          </p:nvPr>
        </p:nvSpPr>
        <p:spPr/>
        <p:txBody>
          <a:bodyPr/>
          <a:lstStyle/>
          <a:p>
            <a:fld id="{734C4EAC-ED13-1643-8B8D-36B08BB85E78}" type="slidenum">
              <a:rPr lang="en-NL" smtClean="0"/>
              <a:t>5</a:t>
            </a:fld>
            <a:endParaRPr lang="en-NL"/>
          </a:p>
        </p:txBody>
      </p:sp>
    </p:spTree>
    <p:extLst>
      <p:ext uri="{BB962C8B-B14F-4D97-AF65-F5344CB8AC3E}">
        <p14:creationId xmlns:p14="http://schemas.microsoft.com/office/powerpoint/2010/main" val="57139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a:extLst>
              <a:ext uri="{FF2B5EF4-FFF2-40B4-BE49-F238E27FC236}">
                <a16:creationId xmlns:a16="http://schemas.microsoft.com/office/drawing/2014/main" id="{EC46C401-5BD9-4563-986B-83BFD03C0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Tijdelijke aanduiding voor notities 2">
            <a:extLst>
              <a:ext uri="{FF2B5EF4-FFF2-40B4-BE49-F238E27FC236}">
                <a16:creationId xmlns:a16="http://schemas.microsoft.com/office/drawing/2014/main" id="{6865BCC6-DF4A-42B5-8353-C8335B5257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t>De ARNI is voor </a:t>
            </a:r>
            <a:r>
              <a:rPr lang="nl-NL" altLang="nl-NL" dirty="0" err="1"/>
              <a:t>verrreweg</a:t>
            </a:r>
            <a:r>
              <a:rPr lang="nl-NL" altLang="nl-NL" dirty="0"/>
              <a:t> de meeste huisartsen helemaal nieuw.</a:t>
            </a:r>
          </a:p>
        </p:txBody>
      </p:sp>
      <p:sp>
        <p:nvSpPr>
          <p:cNvPr id="179204" name="Tijdelijke aanduiding voor dianummer 3">
            <a:extLst>
              <a:ext uri="{FF2B5EF4-FFF2-40B4-BE49-F238E27FC236}">
                <a16:creationId xmlns:a16="http://schemas.microsoft.com/office/drawing/2014/main" id="{C5E1427B-4FB1-41F2-8E57-FAF8FFE5D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29B076-75D6-4C12-A164-37D78CBC339C}" type="slidenum">
              <a:rPr lang="nl-NL" altLang="nl-NL">
                <a:latin typeface="Arial" panose="020B0604020202020204" pitchFamily="34" charset="0"/>
              </a:rPr>
              <a:pPr>
                <a:spcBef>
                  <a:spcPct val="0"/>
                </a:spcBef>
              </a:pPr>
              <a:t>41</a:t>
            </a:fld>
            <a:endParaRPr lang="nl-NL" altLang="nl-N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a:extLst>
              <a:ext uri="{FF2B5EF4-FFF2-40B4-BE49-F238E27FC236}">
                <a16:creationId xmlns:a16="http://schemas.microsoft.com/office/drawing/2014/main" id="{EC46C401-5BD9-4563-986B-83BFD03C0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Tijdelijke aanduiding voor notities 2">
            <a:extLst>
              <a:ext uri="{FF2B5EF4-FFF2-40B4-BE49-F238E27FC236}">
                <a16:creationId xmlns:a16="http://schemas.microsoft.com/office/drawing/2014/main" id="{6865BCC6-DF4A-42B5-8353-C8335B5257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t>De ARNI is voor verreweg de meeste huisartsen helemaal nieuw.</a:t>
            </a:r>
          </a:p>
          <a:p>
            <a:r>
              <a:rPr lang="nl-NL" altLang="nl-NL" dirty="0"/>
              <a:t>36 uur tussen gebruik ace remmer en start ARNI, ook bij terug omzetten! </a:t>
            </a:r>
          </a:p>
          <a:p>
            <a:r>
              <a:rPr lang="nl-NL" b="0" i="0" dirty="0">
                <a:solidFill>
                  <a:srgbClr val="000000"/>
                </a:solidFill>
                <a:effectLst/>
                <a:latin typeface="Open Sans" panose="020B0606030504020204" pitchFamily="34" charset="0"/>
              </a:rPr>
              <a:t>De twee werkzame stoffen, </a:t>
            </a:r>
            <a:r>
              <a:rPr lang="nl-NL" b="0" i="0" dirty="0" err="1">
                <a:solidFill>
                  <a:srgbClr val="000000"/>
                </a:solidFill>
                <a:effectLst/>
                <a:latin typeface="Open Sans" panose="020B0606030504020204" pitchFamily="34" charset="0"/>
              </a:rPr>
              <a:t>sacubitril</a:t>
            </a:r>
            <a:r>
              <a:rPr lang="nl-NL" b="0" i="0" dirty="0">
                <a:solidFill>
                  <a:srgbClr val="000000"/>
                </a:solidFill>
                <a:effectLst/>
                <a:latin typeface="Open Sans" panose="020B0606030504020204" pitchFamily="34" charset="0"/>
              </a:rPr>
              <a:t> en </a:t>
            </a:r>
            <a:r>
              <a:rPr lang="nl-NL" b="0" i="0" dirty="0" err="1">
                <a:solidFill>
                  <a:srgbClr val="000000"/>
                </a:solidFill>
                <a:effectLst/>
                <a:latin typeface="Open Sans" panose="020B0606030504020204" pitchFamily="34" charset="0"/>
              </a:rPr>
              <a:t>valsartan</a:t>
            </a:r>
            <a:r>
              <a:rPr lang="nl-NL" b="0" i="0" dirty="0">
                <a:solidFill>
                  <a:srgbClr val="000000"/>
                </a:solidFill>
                <a:effectLst/>
                <a:latin typeface="Open Sans" panose="020B0606030504020204" pitchFamily="34" charset="0"/>
              </a:rPr>
              <a:t>, werken op verschillende manieren. </a:t>
            </a:r>
            <a:r>
              <a:rPr lang="nl-NL" b="0" i="0" dirty="0" err="1">
                <a:solidFill>
                  <a:srgbClr val="000000"/>
                </a:solidFill>
                <a:effectLst/>
                <a:latin typeface="Open Sans" panose="020B0606030504020204" pitchFamily="34" charset="0"/>
              </a:rPr>
              <a:t>Valsartan</a:t>
            </a:r>
            <a:r>
              <a:rPr lang="nl-NL" b="0" i="0" dirty="0">
                <a:solidFill>
                  <a:srgbClr val="000000"/>
                </a:solidFill>
                <a:effectLst/>
                <a:latin typeface="Open Sans" panose="020B0606030504020204" pitchFamily="34" charset="0"/>
              </a:rPr>
              <a:t> blokkeert de werking van een hormoon uit de nieren, </a:t>
            </a:r>
            <a:r>
              <a:rPr lang="nl-NL" b="0" i="0" dirty="0" err="1">
                <a:solidFill>
                  <a:srgbClr val="000000"/>
                </a:solidFill>
                <a:effectLst/>
                <a:latin typeface="Open Sans" panose="020B0606030504020204" pitchFamily="34" charset="0"/>
              </a:rPr>
              <a:t>angiotensine</a:t>
            </a:r>
            <a:r>
              <a:rPr lang="nl-NL" b="0" i="0" dirty="0">
                <a:solidFill>
                  <a:srgbClr val="000000"/>
                </a:solidFill>
                <a:effectLst/>
                <a:latin typeface="Open Sans" panose="020B0606030504020204" pitchFamily="34" charset="0"/>
              </a:rPr>
              <a:t> II genaamd, dat schadelijk kan zijn voor patiënten met hartfalen. Het blokkeert de receptoren waaraan </a:t>
            </a:r>
            <a:r>
              <a:rPr lang="nl-NL" b="0" i="0" dirty="0" err="1">
                <a:solidFill>
                  <a:srgbClr val="000000"/>
                </a:solidFill>
                <a:effectLst/>
                <a:latin typeface="Open Sans" panose="020B0606030504020204" pitchFamily="34" charset="0"/>
              </a:rPr>
              <a:t>angiotensine</a:t>
            </a:r>
            <a:r>
              <a:rPr lang="nl-NL" b="0" i="0" dirty="0">
                <a:solidFill>
                  <a:srgbClr val="000000"/>
                </a:solidFill>
                <a:effectLst/>
                <a:latin typeface="Open Sans" panose="020B0606030504020204" pitchFamily="34" charset="0"/>
              </a:rPr>
              <a:t> II zich normaal gesproken hecht. Hierdoor heeft het hormoon niet langer een schadelijk effect op het hart en zullen de bloedvaten zich verwijden.</a:t>
            </a:r>
            <a:br>
              <a:rPr lang="nl-NL" dirty="0"/>
            </a:br>
            <a:r>
              <a:rPr lang="nl-NL" b="0" i="0" dirty="0" err="1">
                <a:solidFill>
                  <a:srgbClr val="000000"/>
                </a:solidFill>
                <a:effectLst/>
                <a:latin typeface="Open Sans" panose="020B0606030504020204" pitchFamily="34" charset="0"/>
              </a:rPr>
              <a:t>Sacubitril</a:t>
            </a:r>
            <a:r>
              <a:rPr lang="nl-NL" b="0" i="0" dirty="0">
                <a:solidFill>
                  <a:srgbClr val="000000"/>
                </a:solidFill>
                <a:effectLst/>
                <a:latin typeface="Open Sans" panose="020B0606030504020204" pitchFamily="34" charset="0"/>
              </a:rPr>
              <a:t> blokkeert de afbraak van </a:t>
            </a:r>
            <a:r>
              <a:rPr lang="nl-NL" b="0" i="0" dirty="0" err="1">
                <a:solidFill>
                  <a:srgbClr val="000000"/>
                </a:solidFill>
                <a:effectLst/>
                <a:latin typeface="Open Sans" panose="020B0606030504020204" pitchFamily="34" charset="0"/>
              </a:rPr>
              <a:t>natriuretische</a:t>
            </a:r>
            <a:r>
              <a:rPr lang="nl-NL" b="0" i="0" dirty="0">
                <a:solidFill>
                  <a:srgbClr val="000000"/>
                </a:solidFill>
                <a:effectLst/>
                <a:latin typeface="Open Sans" panose="020B0606030504020204" pitchFamily="34" charset="0"/>
              </a:rPr>
              <a:t> peptiden die in het lichaam worden geproduceerd. </a:t>
            </a:r>
            <a:r>
              <a:rPr lang="nl-NL" b="0" i="0" dirty="0" err="1">
                <a:solidFill>
                  <a:srgbClr val="000000"/>
                </a:solidFill>
                <a:effectLst/>
                <a:latin typeface="Open Sans" panose="020B0606030504020204" pitchFamily="34" charset="0"/>
              </a:rPr>
              <a:t>Natriuretische</a:t>
            </a:r>
            <a:r>
              <a:rPr lang="nl-NL" b="0" i="0" dirty="0">
                <a:solidFill>
                  <a:srgbClr val="000000"/>
                </a:solidFill>
                <a:effectLst/>
                <a:latin typeface="Open Sans" panose="020B0606030504020204" pitchFamily="34" charset="0"/>
              </a:rPr>
              <a:t> peptiden zorgen ervoor dat natrium en water in de urine terechtkomen. Hierdoor wordt het hart minder belast en de bloeddruk verlaagd. Het effect van de twee geneesmiddelen samen zorgt voor minder belasting van het falende hart.</a:t>
            </a:r>
          </a:p>
          <a:p>
            <a:r>
              <a:rPr lang="nl-NL" altLang="nl-NL" b="0" i="0" dirty="0">
                <a:solidFill>
                  <a:srgbClr val="000000"/>
                </a:solidFill>
                <a:effectLst/>
                <a:latin typeface="Open Sans" panose="020B0606030504020204" pitchFamily="34" charset="0"/>
              </a:rPr>
              <a:t>NP </a:t>
            </a:r>
            <a:r>
              <a:rPr lang="nl-NL" altLang="nl-NL" b="0" i="0" dirty="0" err="1">
                <a:solidFill>
                  <a:srgbClr val="000000"/>
                </a:solidFill>
                <a:effectLst/>
                <a:latin typeface="Open Sans" panose="020B0606030504020204" pitchFamily="34" charset="0"/>
              </a:rPr>
              <a:t>Natriuretisch</a:t>
            </a:r>
            <a:r>
              <a:rPr lang="nl-NL" altLang="nl-NL" b="0" i="0" dirty="0">
                <a:solidFill>
                  <a:srgbClr val="000000"/>
                </a:solidFill>
                <a:effectLst/>
                <a:latin typeface="Open Sans" panose="020B0606030504020204" pitchFamily="34" charset="0"/>
              </a:rPr>
              <a:t> peptide systeem</a:t>
            </a:r>
            <a:endParaRPr lang="nl-NL" altLang="nl-NL" dirty="0"/>
          </a:p>
        </p:txBody>
      </p:sp>
      <p:sp>
        <p:nvSpPr>
          <p:cNvPr id="179204" name="Tijdelijke aanduiding voor dianummer 3">
            <a:extLst>
              <a:ext uri="{FF2B5EF4-FFF2-40B4-BE49-F238E27FC236}">
                <a16:creationId xmlns:a16="http://schemas.microsoft.com/office/drawing/2014/main" id="{C5E1427B-4FB1-41F2-8E57-FAF8FFE5D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29B076-75D6-4C12-A164-37D78CBC339C}" type="slidenum">
              <a:rPr lang="nl-NL" altLang="nl-NL">
                <a:latin typeface="Arial" panose="020B0604020202020204" pitchFamily="34" charset="0"/>
              </a:rPr>
              <a:pPr>
                <a:spcBef>
                  <a:spcPct val="0"/>
                </a:spcBef>
              </a:pPr>
              <a:t>42</a:t>
            </a:fld>
            <a:endParaRPr lang="nl-NL" altLang="nl-NL">
              <a:latin typeface="Arial" panose="020B0604020202020204" pitchFamily="34" charset="0"/>
            </a:endParaRPr>
          </a:p>
        </p:txBody>
      </p:sp>
    </p:spTree>
    <p:extLst>
      <p:ext uri="{BB962C8B-B14F-4D97-AF65-F5344CB8AC3E}">
        <p14:creationId xmlns:p14="http://schemas.microsoft.com/office/powerpoint/2010/main" val="1675352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jdelijke aanduiding voor dia-afbeelding 1">
            <a:extLst>
              <a:ext uri="{FF2B5EF4-FFF2-40B4-BE49-F238E27FC236}">
                <a16:creationId xmlns:a16="http://schemas.microsoft.com/office/drawing/2014/main" id="{55158A61-5720-4082-8DE1-AE4C78236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Tijdelijke aanduiding voor notities 2">
            <a:extLst>
              <a:ext uri="{FF2B5EF4-FFF2-40B4-BE49-F238E27FC236}">
                <a16:creationId xmlns:a16="http://schemas.microsoft.com/office/drawing/2014/main" id="{3DFB049C-3938-41BD-9D75-11CDD90D50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dirty="0"/>
          </a:p>
        </p:txBody>
      </p:sp>
      <p:sp>
        <p:nvSpPr>
          <p:cNvPr id="180228" name="Tijdelijke aanduiding voor dianummer 3">
            <a:extLst>
              <a:ext uri="{FF2B5EF4-FFF2-40B4-BE49-F238E27FC236}">
                <a16:creationId xmlns:a16="http://schemas.microsoft.com/office/drawing/2014/main" id="{80AF35CC-3BD7-4464-87C9-0E5B3BEC83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766BA9-6B82-465C-8D18-C3EC21BC51F3}" type="slidenum">
              <a:rPr lang="nl-NL" altLang="nl-NL">
                <a:latin typeface="Arial" panose="020B0604020202020204" pitchFamily="34" charset="0"/>
              </a:rPr>
              <a:pPr>
                <a:spcBef>
                  <a:spcPct val="0"/>
                </a:spcBef>
              </a:pPr>
              <a:t>43</a:t>
            </a:fld>
            <a:endParaRPr lang="nl-NL" altLang="nl-N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jdelijke aanduiding voor dia-afbeelding 1">
            <a:extLst>
              <a:ext uri="{FF2B5EF4-FFF2-40B4-BE49-F238E27FC236}">
                <a16:creationId xmlns:a16="http://schemas.microsoft.com/office/drawing/2014/main" id="{702AA467-CA91-4D19-845D-FD030362E7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Tijdelijke aanduiding voor notities 2">
            <a:extLst>
              <a:ext uri="{FF2B5EF4-FFF2-40B4-BE49-F238E27FC236}">
                <a16:creationId xmlns:a16="http://schemas.microsoft.com/office/drawing/2014/main" id="{8BAE6C3E-0039-434F-A6C0-CA9F8BE4EB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t>Lithium kan door verminderde nierfunctie de spiegel te hoog worden. </a:t>
            </a:r>
          </a:p>
          <a:p>
            <a:r>
              <a:rPr lang="nl-NL" altLang="nl-NL" dirty="0"/>
              <a:t>Hoewel vaak een open deur, het is altijd goed om de af te raden medicatie nog eens de revue te laten passeren.</a:t>
            </a:r>
          </a:p>
          <a:p>
            <a:endParaRPr lang="nl-NL" altLang="nl-NL" dirty="0"/>
          </a:p>
        </p:txBody>
      </p:sp>
      <p:sp>
        <p:nvSpPr>
          <p:cNvPr id="181252" name="Tijdelijke aanduiding voor dianummer 3">
            <a:extLst>
              <a:ext uri="{FF2B5EF4-FFF2-40B4-BE49-F238E27FC236}">
                <a16:creationId xmlns:a16="http://schemas.microsoft.com/office/drawing/2014/main" id="{6CC346D2-DF91-4607-BD73-BD914CC3E9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5913" indent="-225425">
              <a:spcBef>
                <a:spcPct val="30000"/>
              </a:spcBef>
              <a:defRPr sz="1200">
                <a:solidFill>
                  <a:schemeClr val="tx1"/>
                </a:solidFill>
                <a:latin typeface="Calibri" panose="020F0502020204030204" pitchFamily="34" charset="0"/>
              </a:defRPr>
            </a:lvl4pPr>
            <a:lvl5pPr marL="2039938" indent="-225425">
              <a:spcBef>
                <a:spcPct val="30000"/>
              </a:spcBef>
              <a:defRPr sz="1200">
                <a:solidFill>
                  <a:schemeClr val="tx1"/>
                </a:solidFill>
                <a:latin typeface="Calibri" panose="020F0502020204030204" pitchFamily="34" charset="0"/>
              </a:defRPr>
            </a:lvl5pPr>
            <a:lvl6pPr marL="2497138" indent="-225425" eaLnBrk="0" fontAlgn="base" hangingPunct="0">
              <a:spcBef>
                <a:spcPct val="30000"/>
              </a:spcBef>
              <a:spcAft>
                <a:spcPct val="0"/>
              </a:spcAft>
              <a:defRPr sz="1200">
                <a:solidFill>
                  <a:schemeClr val="tx1"/>
                </a:solidFill>
                <a:latin typeface="Calibri" panose="020F0502020204030204" pitchFamily="34" charset="0"/>
              </a:defRPr>
            </a:lvl6pPr>
            <a:lvl7pPr marL="2954338" indent="-225425" eaLnBrk="0" fontAlgn="base" hangingPunct="0">
              <a:spcBef>
                <a:spcPct val="30000"/>
              </a:spcBef>
              <a:spcAft>
                <a:spcPct val="0"/>
              </a:spcAft>
              <a:defRPr sz="1200">
                <a:solidFill>
                  <a:schemeClr val="tx1"/>
                </a:solidFill>
                <a:latin typeface="Calibri" panose="020F0502020204030204" pitchFamily="34" charset="0"/>
              </a:defRPr>
            </a:lvl7pPr>
            <a:lvl8pPr marL="3411538" indent="-225425" eaLnBrk="0" fontAlgn="base" hangingPunct="0">
              <a:spcBef>
                <a:spcPct val="30000"/>
              </a:spcBef>
              <a:spcAft>
                <a:spcPct val="0"/>
              </a:spcAft>
              <a:defRPr sz="1200">
                <a:solidFill>
                  <a:schemeClr val="tx1"/>
                </a:solidFill>
                <a:latin typeface="Calibri" panose="020F0502020204030204" pitchFamily="34" charset="0"/>
              </a:defRPr>
            </a:lvl8pPr>
            <a:lvl9pPr marL="386873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0CB46F-B314-4C71-9624-584957171AA9}" type="slidenum">
              <a:rPr lang="nl-NL" altLang="nl-NL">
                <a:latin typeface="Arial" panose="020B0604020202020204" pitchFamily="34" charset="0"/>
              </a:rPr>
              <a:pPr>
                <a:spcBef>
                  <a:spcPct val="0"/>
                </a:spcBef>
              </a:pPr>
              <a:t>44</a:t>
            </a:fld>
            <a:endParaRPr lang="nl-NL" altLang="nl-N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5884FD2-922E-4C43-A1E0-91116D465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Rectangle 3">
            <a:extLst>
              <a:ext uri="{FF2B5EF4-FFF2-40B4-BE49-F238E27FC236}">
                <a16:creationId xmlns:a16="http://schemas.microsoft.com/office/drawing/2014/main" id="{AFEA026F-C1DE-4530-89BD-BE40C592EA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A </a:t>
            </a:r>
            <a:r>
              <a:rPr lang="nl-NL" altLang="nl-NL" dirty="0" err="1"/>
              <a:t>Systematic</a:t>
            </a:r>
            <a:r>
              <a:rPr lang="nl-NL" altLang="nl-NL" dirty="0"/>
              <a:t> Review </a:t>
            </a:r>
            <a:r>
              <a:rPr lang="nl-NL" altLang="nl-NL" dirty="0" err="1"/>
              <a:t>and</a:t>
            </a:r>
            <a:r>
              <a:rPr lang="nl-NL" altLang="nl-NL" dirty="0"/>
              <a:t> Network Meta-Analysis of </a:t>
            </a:r>
            <a:r>
              <a:rPr lang="nl-NL" altLang="nl-NL" dirty="0" err="1"/>
              <a:t>Pharmacological</a:t>
            </a:r>
            <a:r>
              <a:rPr lang="nl-NL" altLang="nl-NL" dirty="0"/>
              <a:t> Treatment of </a:t>
            </a:r>
            <a:r>
              <a:rPr lang="nl-NL" altLang="nl-NL" dirty="0" err="1"/>
              <a:t>Heart</a:t>
            </a:r>
            <a:r>
              <a:rPr lang="nl-NL" altLang="nl-NL" dirty="0"/>
              <a:t> Failure </a:t>
            </a:r>
            <a:r>
              <a:rPr lang="nl-NL" altLang="nl-NL" dirty="0" err="1"/>
              <a:t>With</a:t>
            </a:r>
            <a:r>
              <a:rPr lang="nl-NL" altLang="nl-NL" dirty="0"/>
              <a:t> </a:t>
            </a:r>
            <a:r>
              <a:rPr lang="nl-NL" altLang="nl-NL" dirty="0" err="1"/>
              <a:t>Reduced</a:t>
            </a:r>
            <a:r>
              <a:rPr lang="nl-NL" altLang="nl-NL" dirty="0"/>
              <a:t> </a:t>
            </a:r>
            <a:r>
              <a:rPr lang="nl-NL" altLang="nl-NL" dirty="0" err="1"/>
              <a:t>Ejection</a:t>
            </a:r>
            <a:r>
              <a:rPr lang="nl-NL" altLang="nl-NL" dirty="0"/>
              <a:t> </a:t>
            </a:r>
            <a:r>
              <a:rPr lang="nl-NL" altLang="nl-NL" dirty="0" err="1"/>
              <a:t>Fraction</a:t>
            </a:r>
            <a:endParaRPr lang="nl-NL" altLang="nl-NL"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5884FD2-922E-4C43-A1E0-91116D465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Rectangle 3">
            <a:extLst>
              <a:ext uri="{FF2B5EF4-FFF2-40B4-BE49-F238E27FC236}">
                <a16:creationId xmlns:a16="http://schemas.microsoft.com/office/drawing/2014/main" id="{AFEA026F-C1DE-4530-89BD-BE40C592EA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De tweedelijns hartfalencardioloog zal de </a:t>
            </a:r>
            <a:r>
              <a:rPr lang="nl-NL" altLang="nl-NL" dirty="0" err="1"/>
              <a:t>pHF</a:t>
            </a:r>
            <a:r>
              <a:rPr lang="nl-NL" altLang="nl-NL" dirty="0"/>
              <a:t>-REF-patiënt door kunnen verwijzen naar de derde lijn voor interventies.</a:t>
            </a:r>
          </a:p>
        </p:txBody>
      </p:sp>
    </p:spTree>
    <p:extLst>
      <p:ext uri="{BB962C8B-B14F-4D97-AF65-F5344CB8AC3E}">
        <p14:creationId xmlns:p14="http://schemas.microsoft.com/office/powerpoint/2010/main" val="162964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7637018-C78C-451B-82EC-7A0BB3461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Rectangle 3">
            <a:extLst>
              <a:ext uri="{FF2B5EF4-FFF2-40B4-BE49-F238E27FC236}">
                <a16:creationId xmlns:a16="http://schemas.microsoft.com/office/drawing/2014/main" id="{66F01207-C9C8-4897-AA52-F3143727B0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7637018-C78C-451B-82EC-7A0BB3461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Rectangle 3">
            <a:extLst>
              <a:ext uri="{FF2B5EF4-FFF2-40B4-BE49-F238E27FC236}">
                <a16:creationId xmlns:a16="http://schemas.microsoft.com/office/drawing/2014/main" id="{66F01207-C9C8-4897-AA52-F3143727B0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dirty="0"/>
          </a:p>
        </p:txBody>
      </p:sp>
    </p:spTree>
    <p:extLst>
      <p:ext uri="{BB962C8B-B14F-4D97-AF65-F5344CB8AC3E}">
        <p14:creationId xmlns:p14="http://schemas.microsoft.com/office/powerpoint/2010/main" val="705023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jdelijke aanduiding voor dia-afbeelding 1">
            <a:extLst>
              <a:ext uri="{FF2B5EF4-FFF2-40B4-BE49-F238E27FC236}">
                <a16:creationId xmlns:a16="http://schemas.microsoft.com/office/drawing/2014/main" id="{327F3641-3484-4492-94C9-FE72D02E3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Tijdelijke aanduiding voor notities 2">
            <a:extLst>
              <a:ext uri="{FF2B5EF4-FFF2-40B4-BE49-F238E27FC236}">
                <a16:creationId xmlns:a16="http://schemas.microsoft.com/office/drawing/2014/main" id="{F4A8E663-5C02-45FC-AAE5-D527153C6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dirty="0"/>
          </a:p>
        </p:txBody>
      </p:sp>
      <p:sp>
        <p:nvSpPr>
          <p:cNvPr id="207876" name="Tijdelijke aanduiding voor dianummer 3">
            <a:extLst>
              <a:ext uri="{FF2B5EF4-FFF2-40B4-BE49-F238E27FC236}">
                <a16:creationId xmlns:a16="http://schemas.microsoft.com/office/drawing/2014/main" id="{BD66A4A8-DCD2-42E6-B507-E71F3B688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35E3A3-4CA1-49C5-A7A3-D7D3493FC3CB}" type="slidenum">
              <a:rPr lang="nl-NL" altLang="nl-NL">
                <a:latin typeface="Arial" panose="020B0604020202020204" pitchFamily="34" charset="0"/>
              </a:rPr>
              <a:pPr>
                <a:spcBef>
                  <a:spcPct val="0"/>
                </a:spcBef>
              </a:pPr>
              <a:t>50</a:t>
            </a:fld>
            <a:endParaRPr lang="nl-NL" altLang="nl-N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7637018-C78C-451B-82EC-7A0BB3461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Rectangle 3">
            <a:extLst>
              <a:ext uri="{FF2B5EF4-FFF2-40B4-BE49-F238E27FC236}">
                <a16:creationId xmlns:a16="http://schemas.microsoft.com/office/drawing/2014/main" id="{66F01207-C9C8-4897-AA52-F3143727B0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dirty="0"/>
          </a:p>
        </p:txBody>
      </p:sp>
    </p:spTree>
    <p:extLst>
      <p:ext uri="{BB962C8B-B14F-4D97-AF65-F5344CB8AC3E}">
        <p14:creationId xmlns:p14="http://schemas.microsoft.com/office/powerpoint/2010/main" val="341843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jdelijke aanduiding voor dia-afbeelding 1">
            <a:extLst>
              <a:ext uri="{FF2B5EF4-FFF2-40B4-BE49-F238E27FC236}">
                <a16:creationId xmlns:a16="http://schemas.microsoft.com/office/drawing/2014/main" id="{ACDCA0EC-E262-415C-83E5-54773D2DB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Tijdelijke aanduiding voor notities 2">
            <a:extLst>
              <a:ext uri="{FF2B5EF4-FFF2-40B4-BE49-F238E27FC236}">
                <a16:creationId xmlns:a16="http://schemas.microsoft.com/office/drawing/2014/main" id="{4A6A012D-69C0-43CC-92A4-F591E0DD28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Enkele cijfers van het CBS om de ernst en omvang van het probleem hartfalen te schetsen.</a:t>
            </a:r>
          </a:p>
        </p:txBody>
      </p:sp>
    </p:spTree>
    <p:extLst>
      <p:ext uri="{BB962C8B-B14F-4D97-AF65-F5344CB8AC3E}">
        <p14:creationId xmlns:p14="http://schemas.microsoft.com/office/powerpoint/2010/main" val="1256806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jdelijke aanduiding voor dia-afbeelding 1">
            <a:extLst>
              <a:ext uri="{FF2B5EF4-FFF2-40B4-BE49-F238E27FC236}">
                <a16:creationId xmlns:a16="http://schemas.microsoft.com/office/drawing/2014/main" id="{FC6C2FDB-7DB3-47B5-936E-3A862B8F7C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Tijdelijke aanduiding voor notities 2">
            <a:extLst>
              <a:ext uri="{FF2B5EF4-FFF2-40B4-BE49-F238E27FC236}">
                <a16:creationId xmlns:a16="http://schemas.microsoft.com/office/drawing/2014/main" id="{8EA57380-61A3-4E0D-9AED-12F469F180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t>De instructie die de praktijkondersteuner moet geven aan de hartfalenpatiënt is bijzonder belangrijk.</a:t>
            </a:r>
          </a:p>
          <a:p>
            <a:endParaRPr lang="nl-NL" altLang="nl-NL" dirty="0"/>
          </a:p>
        </p:txBody>
      </p:sp>
      <p:sp>
        <p:nvSpPr>
          <p:cNvPr id="200708" name="Tijdelijke aanduiding voor dianummer 3">
            <a:extLst>
              <a:ext uri="{FF2B5EF4-FFF2-40B4-BE49-F238E27FC236}">
                <a16:creationId xmlns:a16="http://schemas.microsoft.com/office/drawing/2014/main" id="{EE73CFC9-CCD2-4296-931A-546E57896A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1D5019-3896-4B8F-8A88-B6E4C4DF2260}" type="slidenum">
              <a:rPr lang="nl-NL" altLang="nl-NL">
                <a:latin typeface="Arial" panose="020B0604020202020204" pitchFamily="34" charset="0"/>
              </a:rPr>
              <a:pPr>
                <a:spcBef>
                  <a:spcPct val="0"/>
                </a:spcBef>
              </a:pPr>
              <a:t>52</a:t>
            </a:fld>
            <a:endParaRPr lang="nl-NL" altLang="nl-N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xfrm>
            <a:off x="104775" y="750888"/>
            <a:ext cx="6665913" cy="3749675"/>
          </a:xfrm>
          <a:prstGeom prst="rect">
            <a:avLst/>
          </a:prstGeom>
        </p:spPr>
        <p:txBody>
          <a:bodyPr/>
          <a:lstStyle/>
          <a:p>
            <a:endParaRPr/>
          </a:p>
        </p:txBody>
      </p:sp>
      <p:sp>
        <p:nvSpPr>
          <p:cNvPr id="862" name="Shape 86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51FF-6867-0867-3C76-64831D7E0E7D}"/>
            </a:ext>
          </a:extLst>
        </p:cNvPr>
        <p:cNvGrpSpPr/>
        <p:nvPr/>
      </p:nvGrpSpPr>
      <p:grpSpPr>
        <a:xfrm>
          <a:off x="0" y="0"/>
          <a:ext cx="0" cy="0"/>
          <a:chOff x="0" y="0"/>
          <a:chExt cx="0" cy="0"/>
        </a:xfrm>
      </p:grpSpPr>
      <p:sp>
        <p:nvSpPr>
          <p:cNvPr id="861" name="Shape 861">
            <a:extLst>
              <a:ext uri="{FF2B5EF4-FFF2-40B4-BE49-F238E27FC236}">
                <a16:creationId xmlns:a16="http://schemas.microsoft.com/office/drawing/2014/main" id="{04DC0BD2-F1BA-7570-7D72-228716380ED0}"/>
              </a:ext>
            </a:extLst>
          </p:cNvPr>
          <p:cNvSpPr>
            <a:spLocks noGrp="1" noRot="1" noChangeAspect="1"/>
          </p:cNvSpPr>
          <p:nvPr>
            <p:ph type="sldImg"/>
          </p:nvPr>
        </p:nvSpPr>
        <p:spPr>
          <a:xfrm>
            <a:off x="104775" y="750888"/>
            <a:ext cx="6665913" cy="3749675"/>
          </a:xfrm>
          <a:prstGeom prst="rect">
            <a:avLst/>
          </a:prstGeom>
        </p:spPr>
        <p:txBody>
          <a:bodyPr/>
          <a:lstStyle/>
          <a:p>
            <a:endParaRPr/>
          </a:p>
        </p:txBody>
      </p:sp>
      <p:sp>
        <p:nvSpPr>
          <p:cNvPr id="862" name="Shape 862">
            <a:extLst>
              <a:ext uri="{FF2B5EF4-FFF2-40B4-BE49-F238E27FC236}">
                <a16:creationId xmlns:a16="http://schemas.microsoft.com/office/drawing/2014/main" id="{AABEDE19-E9CE-7ED7-B8DE-042A44D971CC}"/>
              </a:ext>
            </a:extLst>
          </p:cNvPr>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7416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jdelijke aanduiding voor dia-afbeelding 1">
            <a:extLst>
              <a:ext uri="{FF2B5EF4-FFF2-40B4-BE49-F238E27FC236}">
                <a16:creationId xmlns:a16="http://schemas.microsoft.com/office/drawing/2014/main" id="{ACDCA0EC-E262-415C-83E5-54773D2DB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Tijdelijke aanduiding voor notities 2">
            <a:extLst>
              <a:ext uri="{FF2B5EF4-FFF2-40B4-BE49-F238E27FC236}">
                <a16:creationId xmlns:a16="http://schemas.microsoft.com/office/drawing/2014/main" id="{4A6A012D-69C0-43CC-92A4-F591E0DD28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t>A: zonder medicatie</a:t>
            </a:r>
          </a:p>
          <a:p>
            <a:r>
              <a:rPr lang="nl-NL" altLang="nl-NL" dirty="0"/>
              <a:t>B: met medicatie</a:t>
            </a:r>
          </a:p>
        </p:txBody>
      </p:sp>
    </p:spTree>
    <p:extLst>
      <p:ext uri="{BB962C8B-B14F-4D97-AF65-F5344CB8AC3E}">
        <p14:creationId xmlns:p14="http://schemas.microsoft.com/office/powerpoint/2010/main" val="109788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9588435-AAA2-9E4C-8DAC-3670497ECF33}" type="slidenum">
              <a:rPr lang="en-NL" smtClean="0"/>
              <a:t>12</a:t>
            </a:fld>
            <a:endParaRPr lang="en-NL"/>
          </a:p>
        </p:txBody>
      </p:sp>
    </p:spTree>
    <p:extLst>
      <p:ext uri="{BB962C8B-B14F-4D97-AF65-F5344CB8AC3E}">
        <p14:creationId xmlns:p14="http://schemas.microsoft.com/office/powerpoint/2010/main" val="171193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6721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9588435-AAA2-9E4C-8DAC-3670497ECF33}" type="slidenum">
              <a:rPr lang="en-NL" smtClean="0"/>
              <a:t>14</a:t>
            </a:fld>
            <a:endParaRPr lang="en-NL"/>
          </a:p>
        </p:txBody>
      </p:sp>
    </p:spTree>
    <p:extLst>
      <p:ext uri="{BB962C8B-B14F-4D97-AF65-F5344CB8AC3E}">
        <p14:creationId xmlns:p14="http://schemas.microsoft.com/office/powerpoint/2010/main" val="266771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Deze definities zijn afkomstig uit de 2016 ECS </a:t>
            </a:r>
            <a:r>
              <a:rPr lang="nl-NL" altLang="nl-NL" dirty="0" err="1"/>
              <a:t>Guidelines</a:t>
            </a:r>
            <a:r>
              <a:rPr lang="nl-NL" altLang="nl-NL" dirty="0"/>
              <a:t> </a:t>
            </a:r>
            <a:r>
              <a:rPr lang="nl-NL" altLang="nl-NL" dirty="0" err="1"/>
              <a:t>for</a:t>
            </a:r>
            <a:r>
              <a:rPr lang="nl-NL" altLang="nl-NL" dirty="0"/>
              <a:t> </a:t>
            </a:r>
            <a:r>
              <a:rPr lang="nl-NL" altLang="nl-NL" dirty="0" err="1"/>
              <a:t>the</a:t>
            </a:r>
            <a:r>
              <a:rPr lang="nl-NL" altLang="nl-NL" dirty="0"/>
              <a:t> diagnosis </a:t>
            </a:r>
            <a:r>
              <a:rPr lang="nl-NL" altLang="nl-NL" dirty="0" err="1"/>
              <a:t>and</a:t>
            </a:r>
            <a:r>
              <a:rPr lang="nl-NL" altLang="nl-NL" dirty="0"/>
              <a:t> treatment of acute </a:t>
            </a:r>
            <a:r>
              <a:rPr lang="nl-NL" altLang="nl-NL" dirty="0" err="1"/>
              <a:t>and</a:t>
            </a:r>
            <a:r>
              <a:rPr lang="nl-NL" altLang="nl-NL" dirty="0"/>
              <a:t> </a:t>
            </a:r>
            <a:r>
              <a:rPr lang="nl-NL" altLang="nl-NL" dirty="0" err="1"/>
              <a:t>chronic</a:t>
            </a:r>
            <a:r>
              <a:rPr lang="nl-NL" altLang="nl-NL" dirty="0"/>
              <a:t> </a:t>
            </a:r>
            <a:r>
              <a:rPr lang="nl-NL" altLang="nl-NL" dirty="0" err="1"/>
              <a:t>heart</a:t>
            </a:r>
            <a:r>
              <a:rPr lang="nl-NL" altLang="nl-NL" dirty="0"/>
              <a:t> failure.</a:t>
            </a:r>
          </a:p>
          <a:p>
            <a:r>
              <a:rPr lang="nl-NL" altLang="nl-NL" dirty="0"/>
              <a:t>Om didactische redenen is de categorie HF-</a:t>
            </a:r>
            <a:r>
              <a:rPr lang="nl-NL" altLang="nl-NL" dirty="0" err="1"/>
              <a:t>mfEF</a:t>
            </a:r>
            <a:r>
              <a:rPr lang="nl-NL" altLang="nl-NL" dirty="0"/>
              <a:t> weggelaten.</a:t>
            </a:r>
          </a:p>
          <a:p>
            <a:endParaRPr lang="nl-NL" dirty="0"/>
          </a:p>
        </p:txBody>
      </p:sp>
      <p:sp>
        <p:nvSpPr>
          <p:cNvPr id="4" name="Tijdelijke aanduiding voor dianummer 3"/>
          <p:cNvSpPr>
            <a:spLocks noGrp="1"/>
          </p:cNvSpPr>
          <p:nvPr>
            <p:ph type="sldNum" sz="quarter" idx="5"/>
          </p:nvPr>
        </p:nvSpPr>
        <p:spPr/>
        <p:txBody>
          <a:bodyPr/>
          <a:lstStyle/>
          <a:p>
            <a:fld id="{C9588435-AAA2-9E4C-8DAC-3670497ECF33}" type="slidenum">
              <a:rPr lang="en-NL" smtClean="0"/>
              <a:t>15</a:t>
            </a:fld>
            <a:endParaRPr lang="en-NL"/>
          </a:p>
        </p:txBody>
      </p:sp>
    </p:spTree>
    <p:extLst>
      <p:ext uri="{BB962C8B-B14F-4D97-AF65-F5344CB8AC3E}">
        <p14:creationId xmlns:p14="http://schemas.microsoft.com/office/powerpoint/2010/main" val="373400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9588435-AAA2-9E4C-8DAC-3670497ECF33}" type="slidenum">
              <a:rPr lang="en-NL" smtClean="0"/>
              <a:t>19</a:t>
            </a:fld>
            <a:endParaRPr lang="en-NL"/>
          </a:p>
        </p:txBody>
      </p:sp>
    </p:spTree>
    <p:extLst>
      <p:ext uri="{BB962C8B-B14F-4D97-AF65-F5344CB8AC3E}">
        <p14:creationId xmlns:p14="http://schemas.microsoft.com/office/powerpoint/2010/main" val="1631199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agina">
    <p:bg>
      <p:bgPr>
        <a:solidFill>
          <a:schemeClr val="bg1"/>
        </a:solidFill>
        <a:effectLst/>
      </p:bgPr>
    </p:bg>
    <p:spTree>
      <p:nvGrpSpPr>
        <p:cNvPr id="1" name=""/>
        <p:cNvGrpSpPr/>
        <p:nvPr/>
      </p:nvGrpSpPr>
      <p:grpSpPr>
        <a:xfrm>
          <a:off x="0" y="0"/>
          <a:ext cx="0" cy="0"/>
          <a:chOff x="0" y="0"/>
          <a:chExt cx="0" cy="0"/>
        </a:xfrm>
      </p:grpSpPr>
      <p:sp>
        <p:nvSpPr>
          <p:cNvPr id="17" name="Прямоугольник 12">
            <a:extLst>
              <a:ext uri="{FF2B5EF4-FFF2-40B4-BE49-F238E27FC236}">
                <a16:creationId xmlns:a16="http://schemas.microsoft.com/office/drawing/2014/main" id="{849B981A-53CE-AE5D-5F2E-B2F3ED57E3DD}"/>
              </a:ext>
            </a:extLst>
          </p:cNvPr>
          <p:cNvSpPr/>
          <p:nvPr userDrawn="1"/>
        </p:nvSpPr>
        <p:spPr>
          <a:xfrm>
            <a:off x="0" y="10047163"/>
            <a:ext cx="20108455" cy="1262187"/>
          </a:xfrm>
          <a:custGeom>
            <a:avLst/>
            <a:gdLst>
              <a:gd name="connsiteX0" fmla="*/ 0 w 20104100"/>
              <a:gd name="connsiteY0" fmla="*/ 0 h 1082675"/>
              <a:gd name="connsiteX1" fmla="*/ 20104100 w 20104100"/>
              <a:gd name="connsiteY1" fmla="*/ 0 h 1082675"/>
              <a:gd name="connsiteX2" fmla="*/ 20104100 w 20104100"/>
              <a:gd name="connsiteY2" fmla="*/ 1082675 h 1082675"/>
              <a:gd name="connsiteX3" fmla="*/ 0 w 20104100"/>
              <a:gd name="connsiteY3" fmla="*/ 1082675 h 1082675"/>
              <a:gd name="connsiteX4" fmla="*/ 0 w 20104100"/>
              <a:gd name="connsiteY4" fmla="*/ 0 h 1082675"/>
              <a:gd name="connsiteX0" fmla="*/ 0 w 20108455"/>
              <a:gd name="connsiteY0" fmla="*/ 0 h 1082675"/>
              <a:gd name="connsiteX1" fmla="*/ 20108455 w 20108455"/>
              <a:gd name="connsiteY1" fmla="*/ 313508 h 1082675"/>
              <a:gd name="connsiteX2" fmla="*/ 20104100 w 20108455"/>
              <a:gd name="connsiteY2" fmla="*/ 1082675 h 1082675"/>
              <a:gd name="connsiteX3" fmla="*/ 0 w 20108455"/>
              <a:gd name="connsiteY3" fmla="*/ 1082675 h 1082675"/>
              <a:gd name="connsiteX4" fmla="*/ 0 w 20108455"/>
              <a:gd name="connsiteY4" fmla="*/ 0 h 108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8455" h="1082675">
                <a:moveTo>
                  <a:pt x="0" y="0"/>
                </a:moveTo>
                <a:lnTo>
                  <a:pt x="20108455" y="313508"/>
                </a:lnTo>
                <a:cubicBezTo>
                  <a:pt x="20107003" y="569897"/>
                  <a:pt x="20105552" y="826286"/>
                  <a:pt x="20104100" y="1082675"/>
                </a:cubicBezTo>
                <a:lnTo>
                  <a:pt x="0" y="1082675"/>
                </a:lnTo>
                <a:lnTo>
                  <a:pt x="0" y="0"/>
                </a:lnTo>
                <a:close/>
              </a:path>
            </a:pathLst>
          </a:custGeom>
          <a:solidFill>
            <a:srgbClr val="B0DCDA">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Рисунок 44">
            <a:extLst>
              <a:ext uri="{FF2B5EF4-FFF2-40B4-BE49-F238E27FC236}">
                <a16:creationId xmlns:a16="http://schemas.microsoft.com/office/drawing/2014/main" id="{366610A4-3F09-BD3E-D8FE-E127D2A71056}"/>
              </a:ext>
            </a:extLst>
          </p:cNvPr>
          <p:cNvSpPr>
            <a:spLocks noGrp="1"/>
          </p:cNvSpPr>
          <p:nvPr>
            <p:ph type="pic" sz="quarter" idx="16" hasCustomPrompt="1"/>
          </p:nvPr>
        </p:nvSpPr>
        <p:spPr>
          <a:xfrm>
            <a:off x="42938" y="4573596"/>
            <a:ext cx="20101524" cy="6739451"/>
          </a:xfrm>
          <a:custGeom>
            <a:avLst/>
            <a:gdLst>
              <a:gd name="connsiteX0" fmla="*/ 7365544 w 20101524"/>
              <a:gd name="connsiteY0" fmla="*/ 0 h 6739451"/>
              <a:gd name="connsiteX1" fmla="*/ 19466468 w 20101524"/>
              <a:gd name="connsiteY1" fmla="*/ 4344119 h 6739451"/>
              <a:gd name="connsiteX2" fmla="*/ 20101524 w 20101524"/>
              <a:gd name="connsiteY2" fmla="*/ 4894218 h 6739451"/>
              <a:gd name="connsiteX3" fmla="*/ 20101524 w 20101524"/>
              <a:gd name="connsiteY3" fmla="*/ 6739451 h 6739451"/>
              <a:gd name="connsiteX4" fmla="*/ 0 w 20101524"/>
              <a:gd name="connsiteY4" fmla="*/ 6739451 h 6739451"/>
              <a:gd name="connsiteX5" fmla="*/ 0 w 20101524"/>
              <a:gd name="connsiteY5" fmla="*/ 1478893 h 6739451"/>
              <a:gd name="connsiteX6" fmla="*/ 389982 w 20101524"/>
              <a:gd name="connsiteY6" fmla="*/ 1319557 h 6739451"/>
              <a:gd name="connsiteX7" fmla="*/ 7365544 w 20101524"/>
              <a:gd name="connsiteY7" fmla="*/ 0 h 673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01524" h="6739451">
                <a:moveTo>
                  <a:pt x="7365544" y="0"/>
                </a:moveTo>
                <a:cubicBezTo>
                  <a:pt x="11962169" y="0"/>
                  <a:pt x="16178028" y="1630257"/>
                  <a:pt x="19466468" y="4344119"/>
                </a:cubicBezTo>
                <a:lnTo>
                  <a:pt x="20101524" y="4894218"/>
                </a:lnTo>
                <a:lnTo>
                  <a:pt x="20101524" y="6739451"/>
                </a:lnTo>
                <a:lnTo>
                  <a:pt x="0" y="6739451"/>
                </a:lnTo>
                <a:lnTo>
                  <a:pt x="0" y="1478893"/>
                </a:lnTo>
                <a:lnTo>
                  <a:pt x="389982" y="1319557"/>
                </a:lnTo>
                <a:cubicBezTo>
                  <a:pt x="2549863" y="467867"/>
                  <a:pt x="4903066" y="0"/>
                  <a:pt x="7365544" y="0"/>
                </a:cubicBezTo>
                <a:close/>
              </a:path>
            </a:pathLst>
          </a:custGeom>
        </p:spPr>
        <p:txBody>
          <a:bodyPr wrap="square" anchor="ctr" anchorCtr="0">
            <a:noAutofit/>
          </a:bodyPr>
          <a:lstStyle>
            <a:lvl1pPr algn="ctr">
              <a:defRPr sz="3600" b="0" i="0">
                <a:solidFill>
                  <a:schemeClr val="accent6">
                    <a:lumMod val="75000"/>
                  </a:schemeClr>
                </a:solidFill>
                <a:latin typeface="Century Gothic" panose="020B0502020202020204" pitchFamily="34" charset="0"/>
                <a:cs typeface="Gill Sans Light" panose="020B0302020104020203" pitchFamily="34" charset="-79"/>
              </a:defRPr>
            </a:lvl1pPr>
          </a:lstStyle>
          <a:p>
            <a:r>
              <a:rPr lang="en-US" dirty="0"/>
              <a:t>INSERT IMAGE HERE</a:t>
            </a:r>
            <a:endParaRPr lang="uk-UA" dirty="0"/>
          </a:p>
        </p:txBody>
      </p:sp>
      <p:cxnSp>
        <p:nvCxnSpPr>
          <p:cNvPr id="14" name="Straight Connector 13">
            <a:extLst>
              <a:ext uri="{FF2B5EF4-FFF2-40B4-BE49-F238E27FC236}">
                <a16:creationId xmlns:a16="http://schemas.microsoft.com/office/drawing/2014/main" id="{98DE2C1E-DD37-58FB-4E67-B96488168884}"/>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C670D-7888-84D7-F799-F997292DAD02}"/>
              </a:ext>
            </a:extLst>
          </p:cNvPr>
          <p:cNvCxnSpPr/>
          <p:nvPr userDrawn="1"/>
        </p:nvCxnSpPr>
        <p:spPr>
          <a:xfrm flipV="1">
            <a:off x="1067504" y="0"/>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8">
            <a:extLst>
              <a:ext uri="{FF2B5EF4-FFF2-40B4-BE49-F238E27FC236}">
                <a16:creationId xmlns:a16="http://schemas.microsoft.com/office/drawing/2014/main" id="{6E5F8674-CC7A-EAE2-9ADA-B4FE27FFC31E}"/>
              </a:ext>
            </a:extLst>
          </p:cNvPr>
          <p:cNvSpPr>
            <a:spLocks noGrp="1"/>
          </p:cNvSpPr>
          <p:nvPr>
            <p:ph type="body" sz="quarter" idx="15"/>
          </p:nvPr>
        </p:nvSpPr>
        <p:spPr>
          <a:xfrm>
            <a:off x="1060450" y="1997672"/>
            <a:ext cx="15620997" cy="1119130"/>
          </a:xfrm>
          <a:prstGeom prst="rect">
            <a:avLst/>
          </a:prstGeom>
        </p:spPr>
        <p:txBody>
          <a:bodyPr wrap="square" lIns="0" anchor="t" anchorCtr="0">
            <a:noAutofit/>
          </a:bodyPr>
          <a:lstStyle>
            <a:lvl1pPr algn="l">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nl-NL"/>
              <a:t>Klikken om de tekststijl van het model te bewerken</a:t>
            </a:r>
          </a:p>
        </p:txBody>
      </p:sp>
      <p:sp>
        <p:nvSpPr>
          <p:cNvPr id="3" name="Holder 2">
            <a:extLst>
              <a:ext uri="{FF2B5EF4-FFF2-40B4-BE49-F238E27FC236}">
                <a16:creationId xmlns:a16="http://schemas.microsoft.com/office/drawing/2014/main" id="{2BBC8185-388E-1588-9ECE-ABDBCA9F0E7B}"/>
              </a:ext>
            </a:extLst>
          </p:cNvPr>
          <p:cNvSpPr>
            <a:spLocks noGrp="1"/>
          </p:cNvSpPr>
          <p:nvPr>
            <p:ph type="title"/>
          </p:nvPr>
        </p:nvSpPr>
        <p:spPr>
          <a:xfrm>
            <a:off x="1076271" y="854075"/>
            <a:ext cx="15605179"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nl-NL" noProof="0" dirty="0"/>
          </a:p>
        </p:txBody>
      </p:sp>
      <p:pic>
        <p:nvPicPr>
          <p:cNvPr id="2" name="Picture 1" descr="A red heart with black background&#10;&#10;Description automatically generated">
            <a:extLst>
              <a:ext uri="{FF2B5EF4-FFF2-40B4-BE49-F238E27FC236}">
                <a16:creationId xmlns:a16="http://schemas.microsoft.com/office/drawing/2014/main" id="{3A411335-1D6C-C775-0D29-8714DC3E21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96866" y="695022"/>
            <a:ext cx="1860661" cy="1644824"/>
          </a:xfrm>
          <a:prstGeom prst="rect">
            <a:avLst/>
          </a:prstGeom>
        </p:spPr>
      </p:pic>
    </p:spTree>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leur of beeld met titel 3">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BC591D4-66C0-C7D2-4ECC-DEDC2B40B0EE}"/>
              </a:ext>
            </a:extLst>
          </p:cNvPr>
          <p:cNvSpPr>
            <a:spLocks noGrp="1"/>
          </p:cNvSpPr>
          <p:nvPr>
            <p:ph type="pic" sz="quarter" idx="10" hasCustomPrompt="1"/>
          </p:nvPr>
        </p:nvSpPr>
        <p:spPr>
          <a:xfrm>
            <a:off x="31150" y="0"/>
            <a:ext cx="20104100" cy="11309350"/>
          </a:xfrm>
          <a:prstGeom prst="rect">
            <a:avLst/>
          </a:prstGeom>
          <a:solidFill>
            <a:schemeClr val="tx2"/>
          </a:solidFill>
        </p:spPr>
        <p:txBody>
          <a:bodyPr anchor="ctr" anchorCtr="0"/>
          <a:lstStyle>
            <a:lvl1pPr>
              <a:defRPr sz="4000" b="0" i="0">
                <a:solidFill>
                  <a:schemeClr val="accent6">
                    <a:lumMod val="75000"/>
                  </a:schemeClr>
                </a:solidFill>
                <a:latin typeface="Century Gothic" panose="020B0502020202020204" pitchFamily="34" charset="0"/>
                <a:cs typeface="Gill Sans Light" panose="020B0302020104020203" pitchFamily="34" charset="-79"/>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INSERT IMAGE HERE</a:t>
            </a:r>
            <a:endParaRPr lang="uk-UA" dirty="0"/>
          </a:p>
          <a:p>
            <a:endParaRPr lang="uk-UA" dirty="0"/>
          </a:p>
        </p:txBody>
      </p:sp>
      <p:sp>
        <p:nvSpPr>
          <p:cNvPr id="2" name="Holder 2">
            <a:extLst>
              <a:ext uri="{FF2B5EF4-FFF2-40B4-BE49-F238E27FC236}">
                <a16:creationId xmlns:a16="http://schemas.microsoft.com/office/drawing/2014/main" id="{5D982028-E881-95C1-B0A3-980503DCF4B3}"/>
              </a:ext>
            </a:extLst>
          </p:cNvPr>
          <p:cNvSpPr>
            <a:spLocks noGrp="1"/>
          </p:cNvSpPr>
          <p:nvPr>
            <p:ph type="title" hasCustomPrompt="1"/>
          </p:nvPr>
        </p:nvSpPr>
        <p:spPr>
          <a:xfrm>
            <a:off x="1212850" y="3793510"/>
            <a:ext cx="17983200" cy="1015663"/>
          </a:xfrm>
          <a:prstGeom prst="rect">
            <a:avLst/>
          </a:prstGeom>
        </p:spPr>
        <p:txBody>
          <a:bodyPr lIns="0" tIns="0" rIns="0" bIns="0" anchor="ctr" anchorCtr="0"/>
          <a:lstStyle>
            <a:lvl1pPr algn="ctr">
              <a:defRPr sz="6600" b="0" i="0">
                <a:solidFill>
                  <a:schemeClr val="bg1"/>
                </a:solidFill>
                <a:latin typeface="Century Gothic" panose="020B0502020202020204" pitchFamily="34" charset="0"/>
                <a:cs typeface="Gill Sans Light" panose="020B0302020104020203" pitchFamily="34" charset="-79"/>
              </a:defRPr>
            </a:lvl1pPr>
          </a:lstStyle>
          <a:p>
            <a:r>
              <a:rPr lang="en-US" noProof="0" dirty="0"/>
              <a:t>Click to add text</a:t>
            </a:r>
          </a:p>
        </p:txBody>
      </p:sp>
      <p:sp>
        <p:nvSpPr>
          <p:cNvPr id="5" name="Text Placeholder 18">
            <a:extLst>
              <a:ext uri="{FF2B5EF4-FFF2-40B4-BE49-F238E27FC236}">
                <a16:creationId xmlns:a16="http://schemas.microsoft.com/office/drawing/2014/main" id="{1339097E-CCEB-AD59-86BD-93E2E4D3E497}"/>
              </a:ext>
            </a:extLst>
          </p:cNvPr>
          <p:cNvSpPr>
            <a:spLocks noGrp="1"/>
          </p:cNvSpPr>
          <p:nvPr>
            <p:ph type="body" sz="quarter" idx="16" hasCustomPrompt="1"/>
          </p:nvPr>
        </p:nvSpPr>
        <p:spPr>
          <a:xfrm>
            <a:off x="5339758" y="7856297"/>
            <a:ext cx="9833540" cy="1119130"/>
          </a:xfrm>
          <a:prstGeom prst="rect">
            <a:avLst/>
          </a:prstGeom>
        </p:spPr>
        <p:txBody>
          <a:bodyPr wrap="square" lIns="0" anchor="ctr" anchorCtr="0">
            <a:noAutofit/>
          </a:bodyPr>
          <a:lstStyle>
            <a:lvl1pPr algn="ctr">
              <a:defRPr sz="3200" b="1" i="0">
                <a:solidFill>
                  <a:schemeClr val="accent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en-US" noProof="0" dirty="0"/>
              <a:t>Click to edit Master text styles</a:t>
            </a:r>
          </a:p>
        </p:txBody>
      </p:sp>
    </p:spTree>
    <p:extLst>
      <p:ext uri="{BB962C8B-B14F-4D97-AF65-F5344CB8AC3E}">
        <p14:creationId xmlns:p14="http://schemas.microsoft.com/office/powerpoint/2010/main" val="178892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pagina 3 personen">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CCE99DF7-831A-BA98-437F-5B502067A9C8}"/>
              </a:ext>
            </a:extLst>
          </p:cNvPr>
          <p:cNvSpPr>
            <a:spLocks noGrp="1"/>
          </p:cNvSpPr>
          <p:nvPr>
            <p:ph type="pic" sz="quarter" idx="14" hasCustomPrompt="1"/>
          </p:nvPr>
        </p:nvSpPr>
        <p:spPr>
          <a:xfrm>
            <a:off x="1224751" y="2997537"/>
            <a:ext cx="4958771" cy="4920548"/>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18" name="Title 1">
            <a:extLst>
              <a:ext uri="{FF2B5EF4-FFF2-40B4-BE49-F238E27FC236}">
                <a16:creationId xmlns:a16="http://schemas.microsoft.com/office/drawing/2014/main" id="{48FAEDFC-A522-55F4-EB03-A22459C20FCE}"/>
              </a:ext>
            </a:extLst>
          </p:cNvPr>
          <p:cNvSpPr txBox="1">
            <a:spLocks/>
          </p:cNvSpPr>
          <p:nvPr userDrawn="1"/>
        </p:nvSpPr>
        <p:spPr>
          <a:xfrm rot="10800000">
            <a:off x="17824450" y="6035675"/>
            <a:ext cx="1371970" cy="2268015"/>
          </a:xfrm>
          <a:prstGeom prst="rect">
            <a:avLst/>
          </a:prstGeom>
        </p:spPr>
        <p:txBody>
          <a:bodyPr/>
          <a:lstStyle>
            <a:lvl1pPr algn="l" defTabSz="914400" rtl="0" eaLnBrk="1" latinLnBrk="0" hangingPunct="1">
              <a:lnSpc>
                <a:spcPct val="90000"/>
              </a:lnSpc>
              <a:spcBef>
                <a:spcPts val="1000"/>
              </a:spcBef>
              <a:buNone/>
              <a:defRPr sz="3000" kern="1200">
                <a:solidFill>
                  <a:schemeClr val="tx1"/>
                </a:solidFill>
                <a:latin typeface="+mj-lt"/>
                <a:ea typeface="+mj-ea"/>
                <a:cs typeface="+mj-cs"/>
              </a:defRPr>
            </a:lvl1pPr>
          </a:lstStyle>
          <a:p>
            <a:r>
              <a:rPr lang="en-US" sz="19788" dirty="0">
                <a:solidFill>
                  <a:schemeClr val="accent1"/>
                </a:solidFill>
              </a:rPr>
              <a:t>“</a:t>
            </a:r>
          </a:p>
        </p:txBody>
      </p:sp>
      <p:sp>
        <p:nvSpPr>
          <p:cNvPr id="20" name="Title 1">
            <a:extLst>
              <a:ext uri="{FF2B5EF4-FFF2-40B4-BE49-F238E27FC236}">
                <a16:creationId xmlns:a16="http://schemas.microsoft.com/office/drawing/2014/main" id="{3E83CEBB-0775-5EDD-7CCA-3FF649864C54}"/>
              </a:ext>
            </a:extLst>
          </p:cNvPr>
          <p:cNvSpPr txBox="1">
            <a:spLocks/>
          </p:cNvSpPr>
          <p:nvPr userDrawn="1"/>
        </p:nvSpPr>
        <p:spPr>
          <a:xfrm>
            <a:off x="6242050" y="2249135"/>
            <a:ext cx="1371970" cy="2268015"/>
          </a:xfrm>
          <a:prstGeom prst="rect">
            <a:avLst/>
          </a:prstGeom>
        </p:spPr>
        <p:txBody>
          <a:bodyPr/>
          <a:lstStyle>
            <a:lvl1pPr algn="l" defTabSz="914400" rtl="0" eaLnBrk="1" latinLnBrk="0" hangingPunct="1">
              <a:lnSpc>
                <a:spcPct val="90000"/>
              </a:lnSpc>
              <a:spcBef>
                <a:spcPts val="1000"/>
              </a:spcBef>
              <a:buNone/>
              <a:defRPr sz="3000" kern="1200">
                <a:solidFill>
                  <a:schemeClr val="tx1"/>
                </a:solidFill>
                <a:latin typeface="+mj-lt"/>
                <a:ea typeface="+mj-ea"/>
                <a:cs typeface="+mj-cs"/>
              </a:defRPr>
            </a:lvl1pPr>
          </a:lstStyle>
          <a:p>
            <a:r>
              <a:rPr lang="en-US" sz="19788" dirty="0">
                <a:solidFill>
                  <a:schemeClr val="accent1"/>
                </a:solidFill>
              </a:rPr>
              <a:t>“</a:t>
            </a:r>
          </a:p>
        </p:txBody>
      </p:sp>
      <p:sp>
        <p:nvSpPr>
          <p:cNvPr id="3" name="Holder 2">
            <a:extLst>
              <a:ext uri="{FF2B5EF4-FFF2-40B4-BE49-F238E27FC236}">
                <a16:creationId xmlns:a16="http://schemas.microsoft.com/office/drawing/2014/main" id="{94F699F1-F06F-24BD-D226-4910C789CD8D}"/>
              </a:ext>
            </a:extLst>
          </p:cNvPr>
          <p:cNvSpPr>
            <a:spLocks noGrp="1"/>
          </p:cNvSpPr>
          <p:nvPr>
            <p:ph type="title"/>
          </p:nvPr>
        </p:nvSpPr>
        <p:spPr>
          <a:xfrm>
            <a:off x="1076271" y="854075"/>
            <a:ext cx="17967379"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2" name="Picture Placeholder 8">
            <a:extLst>
              <a:ext uri="{FF2B5EF4-FFF2-40B4-BE49-F238E27FC236}">
                <a16:creationId xmlns:a16="http://schemas.microsoft.com/office/drawing/2014/main" id="{5500C6E0-C126-F7E4-94D7-8941FAC27DA5}"/>
              </a:ext>
            </a:extLst>
          </p:cNvPr>
          <p:cNvSpPr>
            <a:spLocks noGrp="1"/>
          </p:cNvSpPr>
          <p:nvPr>
            <p:ph type="pic" sz="quarter" idx="15" hasCustomPrompt="1"/>
          </p:nvPr>
        </p:nvSpPr>
        <p:spPr>
          <a:xfrm>
            <a:off x="13014159" y="2997537"/>
            <a:ext cx="4958771" cy="4920548"/>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4" name="Picture Placeholder 8">
            <a:extLst>
              <a:ext uri="{FF2B5EF4-FFF2-40B4-BE49-F238E27FC236}">
                <a16:creationId xmlns:a16="http://schemas.microsoft.com/office/drawing/2014/main" id="{B9DD84FC-6B21-253D-7F98-C8E234692A81}"/>
              </a:ext>
            </a:extLst>
          </p:cNvPr>
          <p:cNvSpPr>
            <a:spLocks noGrp="1"/>
          </p:cNvSpPr>
          <p:nvPr>
            <p:ph type="pic" sz="quarter" idx="16" hasCustomPrompt="1"/>
          </p:nvPr>
        </p:nvSpPr>
        <p:spPr>
          <a:xfrm>
            <a:off x="7119454" y="2997537"/>
            <a:ext cx="4958771" cy="4920548"/>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5" name="Текст 12">
            <a:extLst>
              <a:ext uri="{FF2B5EF4-FFF2-40B4-BE49-F238E27FC236}">
                <a16:creationId xmlns:a16="http://schemas.microsoft.com/office/drawing/2014/main" id="{8087B782-81E2-4B1E-65D5-FCA44603C808}"/>
              </a:ext>
            </a:extLst>
          </p:cNvPr>
          <p:cNvSpPr>
            <a:spLocks noGrp="1"/>
          </p:cNvSpPr>
          <p:nvPr>
            <p:ph type="body" sz="quarter" idx="17" hasCustomPrompt="1"/>
          </p:nvPr>
        </p:nvSpPr>
        <p:spPr>
          <a:xfrm>
            <a:off x="1224752" y="8345125"/>
            <a:ext cx="4958770"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6" name="Текст 12">
            <a:extLst>
              <a:ext uri="{FF2B5EF4-FFF2-40B4-BE49-F238E27FC236}">
                <a16:creationId xmlns:a16="http://schemas.microsoft.com/office/drawing/2014/main" id="{D1FABE4C-FC4C-83FC-E1D8-B4294898C986}"/>
              </a:ext>
            </a:extLst>
          </p:cNvPr>
          <p:cNvSpPr>
            <a:spLocks noGrp="1"/>
          </p:cNvSpPr>
          <p:nvPr>
            <p:ph type="body" sz="quarter" idx="18" hasCustomPrompt="1"/>
          </p:nvPr>
        </p:nvSpPr>
        <p:spPr>
          <a:xfrm>
            <a:off x="13013980" y="8345125"/>
            <a:ext cx="4958770"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7" name="Текст 12">
            <a:extLst>
              <a:ext uri="{FF2B5EF4-FFF2-40B4-BE49-F238E27FC236}">
                <a16:creationId xmlns:a16="http://schemas.microsoft.com/office/drawing/2014/main" id="{FF88783D-1513-F05C-DFBC-9C4679176194}"/>
              </a:ext>
            </a:extLst>
          </p:cNvPr>
          <p:cNvSpPr>
            <a:spLocks noGrp="1"/>
          </p:cNvSpPr>
          <p:nvPr>
            <p:ph type="body" sz="quarter" idx="19" hasCustomPrompt="1"/>
          </p:nvPr>
        </p:nvSpPr>
        <p:spPr>
          <a:xfrm>
            <a:off x="7119455" y="8345125"/>
            <a:ext cx="4958770"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8" name="Holder 4">
            <a:extLst>
              <a:ext uri="{FF2B5EF4-FFF2-40B4-BE49-F238E27FC236}">
                <a16:creationId xmlns:a16="http://schemas.microsoft.com/office/drawing/2014/main" id="{64510BA6-3E6A-B8BB-64AF-7139C5A7E1D9}"/>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9" name="Holder 5">
            <a:extLst>
              <a:ext uri="{FF2B5EF4-FFF2-40B4-BE49-F238E27FC236}">
                <a16:creationId xmlns:a16="http://schemas.microsoft.com/office/drawing/2014/main" id="{E6365553-583B-B867-F92C-00F0C6FEE6B1}"/>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10" name="Holder 6">
            <a:extLst>
              <a:ext uri="{FF2B5EF4-FFF2-40B4-BE49-F238E27FC236}">
                <a16:creationId xmlns:a16="http://schemas.microsoft.com/office/drawing/2014/main" id="{383A6AB6-235F-CAC5-B8BA-81DADF9D3FFF}"/>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63241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pagina 5 personen">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CCE99DF7-831A-BA98-437F-5B502067A9C8}"/>
              </a:ext>
            </a:extLst>
          </p:cNvPr>
          <p:cNvSpPr>
            <a:spLocks noGrp="1"/>
          </p:cNvSpPr>
          <p:nvPr>
            <p:ph type="pic" sz="quarter" idx="14" hasCustomPrompt="1"/>
          </p:nvPr>
        </p:nvSpPr>
        <p:spPr>
          <a:xfrm>
            <a:off x="576679" y="3699181"/>
            <a:ext cx="3117047" cy="3093020"/>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18" name="Title 1">
            <a:extLst>
              <a:ext uri="{FF2B5EF4-FFF2-40B4-BE49-F238E27FC236}">
                <a16:creationId xmlns:a16="http://schemas.microsoft.com/office/drawing/2014/main" id="{48FAEDFC-A522-55F4-EB03-A22459C20FCE}"/>
              </a:ext>
            </a:extLst>
          </p:cNvPr>
          <p:cNvSpPr txBox="1">
            <a:spLocks/>
          </p:cNvSpPr>
          <p:nvPr userDrawn="1"/>
        </p:nvSpPr>
        <p:spPr>
          <a:xfrm rot="10800000">
            <a:off x="17824450" y="6035675"/>
            <a:ext cx="1371970" cy="2268015"/>
          </a:xfrm>
          <a:prstGeom prst="rect">
            <a:avLst/>
          </a:prstGeom>
        </p:spPr>
        <p:txBody>
          <a:bodyPr/>
          <a:lstStyle>
            <a:lvl1pPr algn="l" defTabSz="914400" rtl="0" eaLnBrk="1" latinLnBrk="0" hangingPunct="1">
              <a:lnSpc>
                <a:spcPct val="90000"/>
              </a:lnSpc>
              <a:spcBef>
                <a:spcPts val="1000"/>
              </a:spcBef>
              <a:buNone/>
              <a:defRPr sz="3000" kern="1200">
                <a:solidFill>
                  <a:schemeClr val="tx1"/>
                </a:solidFill>
                <a:latin typeface="+mj-lt"/>
                <a:ea typeface="+mj-ea"/>
                <a:cs typeface="+mj-cs"/>
              </a:defRPr>
            </a:lvl1pPr>
          </a:lstStyle>
          <a:p>
            <a:r>
              <a:rPr lang="en-US" sz="19788" dirty="0">
                <a:solidFill>
                  <a:schemeClr val="accent1"/>
                </a:solidFill>
              </a:rPr>
              <a:t>“</a:t>
            </a:r>
          </a:p>
        </p:txBody>
      </p:sp>
      <p:sp>
        <p:nvSpPr>
          <p:cNvPr id="20" name="Title 1">
            <a:extLst>
              <a:ext uri="{FF2B5EF4-FFF2-40B4-BE49-F238E27FC236}">
                <a16:creationId xmlns:a16="http://schemas.microsoft.com/office/drawing/2014/main" id="{3E83CEBB-0775-5EDD-7CCA-3FF649864C54}"/>
              </a:ext>
            </a:extLst>
          </p:cNvPr>
          <p:cNvSpPr txBox="1">
            <a:spLocks/>
          </p:cNvSpPr>
          <p:nvPr userDrawn="1"/>
        </p:nvSpPr>
        <p:spPr>
          <a:xfrm>
            <a:off x="6242050" y="2249135"/>
            <a:ext cx="1371970" cy="2268015"/>
          </a:xfrm>
          <a:prstGeom prst="rect">
            <a:avLst/>
          </a:prstGeom>
        </p:spPr>
        <p:txBody>
          <a:bodyPr/>
          <a:lstStyle>
            <a:lvl1pPr algn="l" defTabSz="914400" rtl="0" eaLnBrk="1" latinLnBrk="0" hangingPunct="1">
              <a:lnSpc>
                <a:spcPct val="90000"/>
              </a:lnSpc>
              <a:spcBef>
                <a:spcPts val="1000"/>
              </a:spcBef>
              <a:buNone/>
              <a:defRPr sz="3000" kern="1200">
                <a:solidFill>
                  <a:schemeClr val="tx1"/>
                </a:solidFill>
                <a:latin typeface="+mj-lt"/>
                <a:ea typeface="+mj-ea"/>
                <a:cs typeface="+mj-cs"/>
              </a:defRPr>
            </a:lvl1pPr>
          </a:lstStyle>
          <a:p>
            <a:r>
              <a:rPr lang="en-US" sz="19788" dirty="0">
                <a:solidFill>
                  <a:schemeClr val="accent1"/>
                </a:solidFill>
              </a:rPr>
              <a:t>“</a:t>
            </a:r>
          </a:p>
        </p:txBody>
      </p:sp>
      <p:sp>
        <p:nvSpPr>
          <p:cNvPr id="3" name="Holder 2">
            <a:extLst>
              <a:ext uri="{FF2B5EF4-FFF2-40B4-BE49-F238E27FC236}">
                <a16:creationId xmlns:a16="http://schemas.microsoft.com/office/drawing/2014/main" id="{94F699F1-F06F-24BD-D226-4910C789CD8D}"/>
              </a:ext>
            </a:extLst>
          </p:cNvPr>
          <p:cNvSpPr>
            <a:spLocks noGrp="1"/>
          </p:cNvSpPr>
          <p:nvPr>
            <p:ph type="title"/>
          </p:nvPr>
        </p:nvSpPr>
        <p:spPr>
          <a:xfrm>
            <a:off x="1076271" y="854075"/>
            <a:ext cx="17967379"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2" name="Picture Placeholder 8">
            <a:extLst>
              <a:ext uri="{FF2B5EF4-FFF2-40B4-BE49-F238E27FC236}">
                <a16:creationId xmlns:a16="http://schemas.microsoft.com/office/drawing/2014/main" id="{5500C6E0-C126-F7E4-94D7-8941FAC27DA5}"/>
              </a:ext>
            </a:extLst>
          </p:cNvPr>
          <p:cNvSpPr>
            <a:spLocks noGrp="1"/>
          </p:cNvSpPr>
          <p:nvPr>
            <p:ph type="pic" sz="quarter" idx="15" hasCustomPrompt="1"/>
          </p:nvPr>
        </p:nvSpPr>
        <p:spPr>
          <a:xfrm>
            <a:off x="8251850" y="3699181"/>
            <a:ext cx="3117047" cy="3093020"/>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4" name="Picture Placeholder 8">
            <a:extLst>
              <a:ext uri="{FF2B5EF4-FFF2-40B4-BE49-F238E27FC236}">
                <a16:creationId xmlns:a16="http://schemas.microsoft.com/office/drawing/2014/main" id="{B9DD84FC-6B21-253D-7F98-C8E234692A81}"/>
              </a:ext>
            </a:extLst>
          </p:cNvPr>
          <p:cNvSpPr>
            <a:spLocks noGrp="1"/>
          </p:cNvSpPr>
          <p:nvPr>
            <p:ph type="pic" sz="quarter" idx="16" hasCustomPrompt="1"/>
          </p:nvPr>
        </p:nvSpPr>
        <p:spPr>
          <a:xfrm>
            <a:off x="4363418" y="3699181"/>
            <a:ext cx="3117047" cy="3093020"/>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5" name="Picture Placeholder 8">
            <a:extLst>
              <a:ext uri="{FF2B5EF4-FFF2-40B4-BE49-F238E27FC236}">
                <a16:creationId xmlns:a16="http://schemas.microsoft.com/office/drawing/2014/main" id="{BFD51F4D-5976-4778-77F1-AF4A1ABFCACE}"/>
              </a:ext>
            </a:extLst>
          </p:cNvPr>
          <p:cNvSpPr>
            <a:spLocks noGrp="1"/>
          </p:cNvSpPr>
          <p:nvPr>
            <p:ph type="pic" sz="quarter" idx="17" hasCustomPrompt="1"/>
          </p:nvPr>
        </p:nvSpPr>
        <p:spPr>
          <a:xfrm>
            <a:off x="16028714" y="3699181"/>
            <a:ext cx="3117047" cy="3093020"/>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6" name="Picture Placeholder 8">
            <a:extLst>
              <a:ext uri="{FF2B5EF4-FFF2-40B4-BE49-F238E27FC236}">
                <a16:creationId xmlns:a16="http://schemas.microsoft.com/office/drawing/2014/main" id="{C9A3E9BC-E111-5944-E64F-A566EBA53BEB}"/>
              </a:ext>
            </a:extLst>
          </p:cNvPr>
          <p:cNvSpPr>
            <a:spLocks noGrp="1"/>
          </p:cNvSpPr>
          <p:nvPr>
            <p:ph type="pic" sz="quarter" idx="18" hasCustomPrompt="1"/>
          </p:nvPr>
        </p:nvSpPr>
        <p:spPr>
          <a:xfrm>
            <a:off x="12140282" y="3699181"/>
            <a:ext cx="3117047" cy="3093020"/>
          </a:xfrm>
          <a:prstGeom prst="ellipse">
            <a:avLst/>
          </a:prstGeom>
          <a:solidFill>
            <a:schemeClr val="accent2">
              <a:lumMod val="20000"/>
              <a:lumOff val="80000"/>
            </a:schemeClr>
          </a:solidFill>
          <a:ln>
            <a:noFill/>
          </a:ln>
        </p:spPr>
        <p:txBody>
          <a:bodyPr wrap="square" anchor="ctr">
            <a:noAutofit/>
          </a:bodyPr>
          <a:lstStyle>
            <a:lvl1pPr algn="ctr">
              <a:defRPr sz="1979" b="0" i="0">
                <a:solidFill>
                  <a:schemeClr val="tx1"/>
                </a:solidFill>
                <a:latin typeface="Century Gothic" panose="020B0502020202020204" pitchFamily="34" charset="0"/>
                <a:cs typeface="Gill Sans Light" panose="020B0302020104020203" pitchFamily="34" charset="-79"/>
              </a:defRPr>
            </a:lvl1pPr>
          </a:lstStyle>
          <a:p>
            <a:r>
              <a:rPr lang="nl-NL" dirty="0" err="1"/>
              <a:t>Insert</a:t>
            </a:r>
            <a:r>
              <a:rPr lang="nl-NL" dirty="0"/>
              <a:t> image</a:t>
            </a:r>
            <a:endParaRPr lang="en-US" dirty="0"/>
          </a:p>
        </p:txBody>
      </p:sp>
      <p:sp>
        <p:nvSpPr>
          <p:cNvPr id="7" name="Текст 12">
            <a:extLst>
              <a:ext uri="{FF2B5EF4-FFF2-40B4-BE49-F238E27FC236}">
                <a16:creationId xmlns:a16="http://schemas.microsoft.com/office/drawing/2014/main" id="{6BC2EA8E-6C5F-1BE6-8995-2A4F418422B0}"/>
              </a:ext>
            </a:extLst>
          </p:cNvPr>
          <p:cNvSpPr>
            <a:spLocks noGrp="1"/>
          </p:cNvSpPr>
          <p:nvPr>
            <p:ph type="body" sz="quarter" idx="19" hasCustomPrompt="1"/>
          </p:nvPr>
        </p:nvSpPr>
        <p:spPr>
          <a:xfrm>
            <a:off x="576679" y="7354606"/>
            <a:ext cx="3117047"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8" name="Текст 12">
            <a:extLst>
              <a:ext uri="{FF2B5EF4-FFF2-40B4-BE49-F238E27FC236}">
                <a16:creationId xmlns:a16="http://schemas.microsoft.com/office/drawing/2014/main" id="{0BCB68D5-A59A-58AC-5982-2BA5EC8DB8B8}"/>
              </a:ext>
            </a:extLst>
          </p:cNvPr>
          <p:cNvSpPr>
            <a:spLocks noGrp="1"/>
          </p:cNvSpPr>
          <p:nvPr>
            <p:ph type="body" sz="quarter" idx="20" hasCustomPrompt="1"/>
          </p:nvPr>
        </p:nvSpPr>
        <p:spPr>
          <a:xfrm>
            <a:off x="4363418" y="7383126"/>
            <a:ext cx="3117047"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9" name="Текст 12">
            <a:extLst>
              <a:ext uri="{FF2B5EF4-FFF2-40B4-BE49-F238E27FC236}">
                <a16:creationId xmlns:a16="http://schemas.microsoft.com/office/drawing/2014/main" id="{91E9E483-F608-5EC4-0DA2-EAEC352EE784}"/>
              </a:ext>
            </a:extLst>
          </p:cNvPr>
          <p:cNvSpPr>
            <a:spLocks noGrp="1"/>
          </p:cNvSpPr>
          <p:nvPr>
            <p:ph type="body" sz="quarter" idx="21" hasCustomPrompt="1"/>
          </p:nvPr>
        </p:nvSpPr>
        <p:spPr>
          <a:xfrm>
            <a:off x="8287183" y="7354606"/>
            <a:ext cx="3117047"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10" name="Текст 12">
            <a:extLst>
              <a:ext uri="{FF2B5EF4-FFF2-40B4-BE49-F238E27FC236}">
                <a16:creationId xmlns:a16="http://schemas.microsoft.com/office/drawing/2014/main" id="{F123BFF1-D5FA-C586-26E4-1368B6071823}"/>
              </a:ext>
            </a:extLst>
          </p:cNvPr>
          <p:cNvSpPr>
            <a:spLocks noGrp="1"/>
          </p:cNvSpPr>
          <p:nvPr>
            <p:ph type="body" sz="quarter" idx="22" hasCustomPrompt="1"/>
          </p:nvPr>
        </p:nvSpPr>
        <p:spPr>
          <a:xfrm>
            <a:off x="12073922" y="7383126"/>
            <a:ext cx="3117047"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11" name="Текст 12">
            <a:extLst>
              <a:ext uri="{FF2B5EF4-FFF2-40B4-BE49-F238E27FC236}">
                <a16:creationId xmlns:a16="http://schemas.microsoft.com/office/drawing/2014/main" id="{99D4AB5B-0405-027D-6AF1-5C207BD3F2FA}"/>
              </a:ext>
            </a:extLst>
          </p:cNvPr>
          <p:cNvSpPr>
            <a:spLocks noGrp="1"/>
          </p:cNvSpPr>
          <p:nvPr>
            <p:ph type="body" sz="quarter" idx="23" hasCustomPrompt="1"/>
          </p:nvPr>
        </p:nvSpPr>
        <p:spPr>
          <a:xfrm>
            <a:off x="15997687" y="7330545"/>
            <a:ext cx="3117047" cy="1383432"/>
          </a:xfrm>
          <a:prstGeom prst="rect">
            <a:avLst/>
          </a:prstGeom>
        </p:spPr>
        <p:txBody>
          <a:bodyPr lIns="0">
            <a:normAutofit/>
          </a:bodyPr>
          <a:lstStyle>
            <a:lvl1pPr algn="ctr">
              <a:defRPr sz="2400" b="0" i="0">
                <a:solidFill>
                  <a:schemeClr val="bg2"/>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p:txBody>
      </p:sp>
      <p:sp>
        <p:nvSpPr>
          <p:cNvPr id="13" name="Holder 4">
            <a:extLst>
              <a:ext uri="{FF2B5EF4-FFF2-40B4-BE49-F238E27FC236}">
                <a16:creationId xmlns:a16="http://schemas.microsoft.com/office/drawing/2014/main" id="{CB17DFCA-7547-0219-93F4-B6BBAC39F8C9}"/>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16" name="Holder 5">
            <a:extLst>
              <a:ext uri="{FF2B5EF4-FFF2-40B4-BE49-F238E27FC236}">
                <a16:creationId xmlns:a16="http://schemas.microsoft.com/office/drawing/2014/main" id="{11A2E260-3423-943B-39F8-317F0AC91FB2}"/>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19" name="Holder 6">
            <a:extLst>
              <a:ext uri="{FF2B5EF4-FFF2-40B4-BE49-F238E27FC236}">
                <a16:creationId xmlns:a16="http://schemas.microsoft.com/office/drawing/2014/main" id="{53B4F0E0-420C-9C70-5F72-7B8D477C4329}"/>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67710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eldpagina met boog">
    <p:bg>
      <p:bgPr>
        <a:solidFill>
          <a:schemeClr val="bg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81849363-BE18-07B0-8326-A8ED018A6AC6}"/>
              </a:ext>
            </a:extLst>
          </p:cNvPr>
          <p:cNvSpPr/>
          <p:nvPr userDrawn="1"/>
        </p:nvSpPr>
        <p:spPr>
          <a:xfrm>
            <a:off x="-25858" y="9579668"/>
            <a:ext cx="20121032" cy="1729682"/>
          </a:xfrm>
          <a:custGeom>
            <a:avLst/>
            <a:gdLst>
              <a:gd name="connsiteX0" fmla="*/ 0 w 20121032"/>
              <a:gd name="connsiteY0" fmla="*/ 0 h 3402487"/>
              <a:gd name="connsiteX1" fmla="*/ 16933 w 20121032"/>
              <a:gd name="connsiteY1" fmla="*/ 3402488 h 3402487"/>
              <a:gd name="connsiteX2" fmla="*/ 20121032 w 20121032"/>
              <a:gd name="connsiteY2" fmla="*/ 3402488 h 3402487"/>
              <a:gd name="connsiteX3" fmla="*/ 20121032 w 20121032"/>
              <a:gd name="connsiteY3" fmla="*/ 1454903 h 3402487"/>
              <a:gd name="connsiteX4" fmla="*/ 0 w 20121032"/>
              <a:gd name="connsiteY4" fmla="*/ 0 h 3402487"/>
              <a:gd name="connsiteX0" fmla="*/ 0 w 20121032"/>
              <a:gd name="connsiteY0" fmla="*/ 0 h 3402489"/>
              <a:gd name="connsiteX1" fmla="*/ 16933 w 20121032"/>
              <a:gd name="connsiteY1" fmla="*/ 3402488 h 3402489"/>
              <a:gd name="connsiteX2" fmla="*/ 20121032 w 20121032"/>
              <a:gd name="connsiteY2" fmla="*/ 3402488 h 3402489"/>
              <a:gd name="connsiteX3" fmla="*/ 20104099 w 20121032"/>
              <a:gd name="connsiteY3" fmla="*/ 1754691 h 3402489"/>
              <a:gd name="connsiteX4" fmla="*/ 0 w 20121032"/>
              <a:gd name="connsiteY4" fmla="*/ 0 h 3402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032" h="3402489">
                <a:moveTo>
                  <a:pt x="0" y="0"/>
                </a:moveTo>
                <a:cubicBezTo>
                  <a:pt x="5644" y="1134163"/>
                  <a:pt x="11289" y="2268325"/>
                  <a:pt x="16933" y="3402488"/>
                </a:cubicBezTo>
                <a:lnTo>
                  <a:pt x="20121032" y="3402488"/>
                </a:lnTo>
                <a:lnTo>
                  <a:pt x="20104099" y="1754691"/>
                </a:lnTo>
                <a:lnTo>
                  <a:pt x="0" y="0"/>
                </a:lnTo>
                <a:close/>
              </a:path>
            </a:pathLst>
          </a:custGeom>
          <a:solidFill>
            <a:srgbClr val="B0DCDA">
              <a:alpha val="25000"/>
            </a:srgbClr>
          </a:solidFill>
        </p:spPr>
        <p:txBody>
          <a:bodyPr wrap="square" lIns="0" tIns="0" rIns="0" bIns="0" rtlCol="0"/>
          <a:lstStyle/>
          <a:p>
            <a:endParaRPr dirty="0"/>
          </a:p>
        </p:txBody>
      </p:sp>
      <p:sp>
        <p:nvSpPr>
          <p:cNvPr id="45" name="Рисунок 44">
            <a:extLst>
              <a:ext uri="{FF2B5EF4-FFF2-40B4-BE49-F238E27FC236}">
                <a16:creationId xmlns:a16="http://schemas.microsoft.com/office/drawing/2014/main" id="{366610A4-3F09-BD3E-D8FE-E127D2A71056}"/>
              </a:ext>
            </a:extLst>
          </p:cNvPr>
          <p:cNvSpPr>
            <a:spLocks noGrp="1"/>
          </p:cNvSpPr>
          <p:nvPr>
            <p:ph type="pic" sz="quarter" idx="16" hasCustomPrompt="1"/>
          </p:nvPr>
        </p:nvSpPr>
        <p:spPr>
          <a:xfrm>
            <a:off x="2576" y="1082675"/>
            <a:ext cx="20116346" cy="10226675"/>
          </a:xfrm>
          <a:custGeom>
            <a:avLst/>
            <a:gdLst>
              <a:gd name="connsiteX0" fmla="*/ 7365544 w 20101524"/>
              <a:gd name="connsiteY0" fmla="*/ 0 h 6739451"/>
              <a:gd name="connsiteX1" fmla="*/ 19466468 w 20101524"/>
              <a:gd name="connsiteY1" fmla="*/ 4344119 h 6739451"/>
              <a:gd name="connsiteX2" fmla="*/ 20101524 w 20101524"/>
              <a:gd name="connsiteY2" fmla="*/ 4894218 h 6739451"/>
              <a:gd name="connsiteX3" fmla="*/ 20101524 w 20101524"/>
              <a:gd name="connsiteY3" fmla="*/ 6739451 h 6739451"/>
              <a:gd name="connsiteX4" fmla="*/ 0 w 20101524"/>
              <a:gd name="connsiteY4" fmla="*/ 6739451 h 6739451"/>
              <a:gd name="connsiteX5" fmla="*/ 0 w 20101524"/>
              <a:gd name="connsiteY5" fmla="*/ 1478893 h 6739451"/>
              <a:gd name="connsiteX6" fmla="*/ 389982 w 20101524"/>
              <a:gd name="connsiteY6" fmla="*/ 1319557 h 6739451"/>
              <a:gd name="connsiteX7" fmla="*/ 7365544 w 20101524"/>
              <a:gd name="connsiteY7" fmla="*/ 0 h 6739451"/>
              <a:gd name="connsiteX0" fmla="*/ 7365544 w 20101524"/>
              <a:gd name="connsiteY0" fmla="*/ 0 h 6739451"/>
              <a:gd name="connsiteX1" fmla="*/ 19515454 w 20101524"/>
              <a:gd name="connsiteY1" fmla="*/ 3354531 h 6739451"/>
              <a:gd name="connsiteX2" fmla="*/ 20101524 w 20101524"/>
              <a:gd name="connsiteY2" fmla="*/ 4894218 h 6739451"/>
              <a:gd name="connsiteX3" fmla="*/ 20101524 w 20101524"/>
              <a:gd name="connsiteY3" fmla="*/ 6739451 h 6739451"/>
              <a:gd name="connsiteX4" fmla="*/ 0 w 20101524"/>
              <a:gd name="connsiteY4" fmla="*/ 6739451 h 6739451"/>
              <a:gd name="connsiteX5" fmla="*/ 0 w 20101524"/>
              <a:gd name="connsiteY5" fmla="*/ 1478893 h 6739451"/>
              <a:gd name="connsiteX6" fmla="*/ 389982 w 20101524"/>
              <a:gd name="connsiteY6" fmla="*/ 1319557 h 6739451"/>
              <a:gd name="connsiteX7" fmla="*/ 7365544 w 20101524"/>
              <a:gd name="connsiteY7" fmla="*/ 0 h 6739451"/>
              <a:gd name="connsiteX0" fmla="*/ 7365544 w 20101524"/>
              <a:gd name="connsiteY0" fmla="*/ 0 h 7032663"/>
              <a:gd name="connsiteX1" fmla="*/ 19515454 w 20101524"/>
              <a:gd name="connsiteY1" fmla="*/ 3647743 h 7032663"/>
              <a:gd name="connsiteX2" fmla="*/ 20101524 w 20101524"/>
              <a:gd name="connsiteY2" fmla="*/ 5187430 h 7032663"/>
              <a:gd name="connsiteX3" fmla="*/ 20101524 w 20101524"/>
              <a:gd name="connsiteY3" fmla="*/ 7032663 h 7032663"/>
              <a:gd name="connsiteX4" fmla="*/ 0 w 20101524"/>
              <a:gd name="connsiteY4" fmla="*/ 7032663 h 7032663"/>
              <a:gd name="connsiteX5" fmla="*/ 0 w 20101524"/>
              <a:gd name="connsiteY5" fmla="*/ 1772105 h 7032663"/>
              <a:gd name="connsiteX6" fmla="*/ 389982 w 20101524"/>
              <a:gd name="connsiteY6" fmla="*/ 1612769 h 7032663"/>
              <a:gd name="connsiteX7" fmla="*/ 7365544 w 20101524"/>
              <a:gd name="connsiteY7" fmla="*/ 0 h 7032663"/>
              <a:gd name="connsiteX0" fmla="*/ 7443921 w 20101524"/>
              <a:gd name="connsiteY0" fmla="*/ 0 h 7462707"/>
              <a:gd name="connsiteX1" fmla="*/ 19515454 w 20101524"/>
              <a:gd name="connsiteY1" fmla="*/ 4077787 h 7462707"/>
              <a:gd name="connsiteX2" fmla="*/ 20101524 w 20101524"/>
              <a:gd name="connsiteY2" fmla="*/ 5617474 h 7462707"/>
              <a:gd name="connsiteX3" fmla="*/ 20101524 w 20101524"/>
              <a:gd name="connsiteY3" fmla="*/ 7462707 h 7462707"/>
              <a:gd name="connsiteX4" fmla="*/ 0 w 20101524"/>
              <a:gd name="connsiteY4" fmla="*/ 7462707 h 7462707"/>
              <a:gd name="connsiteX5" fmla="*/ 0 w 20101524"/>
              <a:gd name="connsiteY5" fmla="*/ 2202149 h 7462707"/>
              <a:gd name="connsiteX6" fmla="*/ 389982 w 20101524"/>
              <a:gd name="connsiteY6" fmla="*/ 2042813 h 7462707"/>
              <a:gd name="connsiteX7" fmla="*/ 7443921 w 20101524"/>
              <a:gd name="connsiteY7" fmla="*/ 0 h 7462707"/>
              <a:gd name="connsiteX0" fmla="*/ 7443921 w 20101524"/>
              <a:gd name="connsiteY0" fmla="*/ 0 h 7462707"/>
              <a:gd name="connsiteX1" fmla="*/ 19515454 w 20101524"/>
              <a:gd name="connsiteY1" fmla="*/ 4077787 h 7462707"/>
              <a:gd name="connsiteX2" fmla="*/ 20101524 w 20101524"/>
              <a:gd name="connsiteY2" fmla="*/ 5617474 h 7462707"/>
              <a:gd name="connsiteX3" fmla="*/ 20101524 w 20101524"/>
              <a:gd name="connsiteY3" fmla="*/ 7462707 h 7462707"/>
              <a:gd name="connsiteX4" fmla="*/ 0 w 20101524"/>
              <a:gd name="connsiteY4" fmla="*/ 7462707 h 7462707"/>
              <a:gd name="connsiteX5" fmla="*/ 0 w 20101524"/>
              <a:gd name="connsiteY5" fmla="*/ 2202149 h 7462707"/>
              <a:gd name="connsiteX6" fmla="*/ 389982 w 20101524"/>
              <a:gd name="connsiteY6" fmla="*/ 2042813 h 7462707"/>
              <a:gd name="connsiteX7" fmla="*/ 7443921 w 20101524"/>
              <a:gd name="connsiteY7" fmla="*/ 0 h 7462707"/>
              <a:gd name="connsiteX0" fmla="*/ 7443921 w 20101524"/>
              <a:gd name="connsiteY0" fmla="*/ 0 h 7462707"/>
              <a:gd name="connsiteX1" fmla="*/ 19515454 w 20101524"/>
              <a:gd name="connsiteY1" fmla="*/ 4077787 h 7462707"/>
              <a:gd name="connsiteX2" fmla="*/ 20101524 w 20101524"/>
              <a:gd name="connsiteY2" fmla="*/ 5617474 h 7462707"/>
              <a:gd name="connsiteX3" fmla="*/ 20101524 w 20101524"/>
              <a:gd name="connsiteY3" fmla="*/ 7462707 h 7462707"/>
              <a:gd name="connsiteX4" fmla="*/ 0 w 20101524"/>
              <a:gd name="connsiteY4" fmla="*/ 7462707 h 7462707"/>
              <a:gd name="connsiteX5" fmla="*/ 0 w 20101524"/>
              <a:gd name="connsiteY5" fmla="*/ 2202149 h 7462707"/>
              <a:gd name="connsiteX6" fmla="*/ 24222 w 20101524"/>
              <a:gd name="connsiteY6" fmla="*/ 2062361 h 7462707"/>
              <a:gd name="connsiteX7" fmla="*/ 7443921 w 20101524"/>
              <a:gd name="connsiteY7" fmla="*/ 0 h 7462707"/>
              <a:gd name="connsiteX0" fmla="*/ 7443921 w 20101524"/>
              <a:gd name="connsiteY0" fmla="*/ 0 h 7462707"/>
              <a:gd name="connsiteX1" fmla="*/ 19515454 w 20101524"/>
              <a:gd name="connsiteY1" fmla="*/ 4077787 h 7462707"/>
              <a:gd name="connsiteX2" fmla="*/ 20101524 w 20101524"/>
              <a:gd name="connsiteY2" fmla="*/ 5617474 h 7462707"/>
              <a:gd name="connsiteX3" fmla="*/ 20101524 w 20101524"/>
              <a:gd name="connsiteY3" fmla="*/ 7462707 h 7462707"/>
              <a:gd name="connsiteX4" fmla="*/ 0 w 20101524"/>
              <a:gd name="connsiteY4" fmla="*/ 7462707 h 7462707"/>
              <a:gd name="connsiteX5" fmla="*/ 0 w 20101524"/>
              <a:gd name="connsiteY5" fmla="*/ 2202149 h 7462707"/>
              <a:gd name="connsiteX6" fmla="*/ 24222 w 20101524"/>
              <a:gd name="connsiteY6" fmla="*/ 2062361 h 7462707"/>
              <a:gd name="connsiteX7" fmla="*/ 7443921 w 20101524"/>
              <a:gd name="connsiteY7" fmla="*/ 0 h 7462707"/>
              <a:gd name="connsiteX0" fmla="*/ 7443921 w 20116346"/>
              <a:gd name="connsiteY0" fmla="*/ 0 h 7462707"/>
              <a:gd name="connsiteX1" fmla="*/ 20116346 w 20116346"/>
              <a:gd name="connsiteY1" fmla="*/ 3374079 h 7462707"/>
              <a:gd name="connsiteX2" fmla="*/ 20101524 w 20116346"/>
              <a:gd name="connsiteY2" fmla="*/ 5617474 h 7462707"/>
              <a:gd name="connsiteX3" fmla="*/ 20101524 w 20116346"/>
              <a:gd name="connsiteY3" fmla="*/ 7462707 h 7462707"/>
              <a:gd name="connsiteX4" fmla="*/ 0 w 20116346"/>
              <a:gd name="connsiteY4" fmla="*/ 7462707 h 7462707"/>
              <a:gd name="connsiteX5" fmla="*/ 0 w 20116346"/>
              <a:gd name="connsiteY5" fmla="*/ 2202149 h 7462707"/>
              <a:gd name="connsiteX6" fmla="*/ 24222 w 20116346"/>
              <a:gd name="connsiteY6" fmla="*/ 2062361 h 7462707"/>
              <a:gd name="connsiteX7" fmla="*/ 7443921 w 20116346"/>
              <a:gd name="connsiteY7" fmla="*/ 0 h 7462707"/>
              <a:gd name="connsiteX0" fmla="*/ 7443921 w 20116346"/>
              <a:gd name="connsiteY0" fmla="*/ 0 h 7462707"/>
              <a:gd name="connsiteX1" fmla="*/ 20116346 w 20116346"/>
              <a:gd name="connsiteY1" fmla="*/ 3374079 h 7462707"/>
              <a:gd name="connsiteX2" fmla="*/ 20101524 w 20116346"/>
              <a:gd name="connsiteY2" fmla="*/ 5617474 h 7462707"/>
              <a:gd name="connsiteX3" fmla="*/ 20101524 w 20116346"/>
              <a:gd name="connsiteY3" fmla="*/ 7462707 h 7462707"/>
              <a:gd name="connsiteX4" fmla="*/ 0 w 20116346"/>
              <a:gd name="connsiteY4" fmla="*/ 7462707 h 7462707"/>
              <a:gd name="connsiteX5" fmla="*/ 0 w 20116346"/>
              <a:gd name="connsiteY5" fmla="*/ 2202149 h 7462707"/>
              <a:gd name="connsiteX6" fmla="*/ 24222 w 20116346"/>
              <a:gd name="connsiteY6" fmla="*/ 2062361 h 7462707"/>
              <a:gd name="connsiteX7" fmla="*/ 7443921 w 20116346"/>
              <a:gd name="connsiteY7" fmla="*/ 0 h 7462707"/>
              <a:gd name="connsiteX0" fmla="*/ 7417795 w 20116346"/>
              <a:gd name="connsiteY0" fmla="*/ 0 h 7697276"/>
              <a:gd name="connsiteX1" fmla="*/ 20116346 w 20116346"/>
              <a:gd name="connsiteY1" fmla="*/ 3608648 h 7697276"/>
              <a:gd name="connsiteX2" fmla="*/ 20101524 w 20116346"/>
              <a:gd name="connsiteY2" fmla="*/ 5852043 h 7697276"/>
              <a:gd name="connsiteX3" fmla="*/ 20101524 w 20116346"/>
              <a:gd name="connsiteY3" fmla="*/ 7697276 h 7697276"/>
              <a:gd name="connsiteX4" fmla="*/ 0 w 20116346"/>
              <a:gd name="connsiteY4" fmla="*/ 7697276 h 7697276"/>
              <a:gd name="connsiteX5" fmla="*/ 0 w 20116346"/>
              <a:gd name="connsiteY5" fmla="*/ 2436718 h 7697276"/>
              <a:gd name="connsiteX6" fmla="*/ 24222 w 20116346"/>
              <a:gd name="connsiteY6" fmla="*/ 2296930 h 7697276"/>
              <a:gd name="connsiteX7" fmla="*/ 7417795 w 20116346"/>
              <a:gd name="connsiteY7" fmla="*/ 0 h 769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16346" h="7697276">
                <a:moveTo>
                  <a:pt x="7417795" y="0"/>
                </a:moveTo>
                <a:cubicBezTo>
                  <a:pt x="12014420" y="0"/>
                  <a:pt x="16383769" y="816596"/>
                  <a:pt x="20116346" y="3608648"/>
                </a:cubicBezTo>
                <a:cubicBezTo>
                  <a:pt x="20111405" y="4356446"/>
                  <a:pt x="20106465" y="5104245"/>
                  <a:pt x="20101524" y="5852043"/>
                </a:cubicBezTo>
                <a:lnTo>
                  <a:pt x="20101524" y="7697276"/>
                </a:lnTo>
                <a:lnTo>
                  <a:pt x="0" y="7697276"/>
                </a:lnTo>
                <a:lnTo>
                  <a:pt x="0" y="2436718"/>
                </a:lnTo>
                <a:lnTo>
                  <a:pt x="24222" y="2296930"/>
                </a:lnTo>
                <a:cubicBezTo>
                  <a:pt x="1609337" y="1327955"/>
                  <a:pt x="2917511" y="136832"/>
                  <a:pt x="7417795" y="0"/>
                </a:cubicBezTo>
                <a:close/>
              </a:path>
            </a:pathLst>
          </a:custGeom>
        </p:spPr>
        <p:txBody>
          <a:bodyPr wrap="square" anchor="ctr" anchorCtr="0">
            <a:noAutofit/>
          </a:bodyPr>
          <a:lstStyle>
            <a:lvl1pPr algn="ctr">
              <a:defRPr sz="3600" b="0" i="0">
                <a:solidFill>
                  <a:schemeClr val="accent6">
                    <a:lumMod val="75000"/>
                  </a:schemeClr>
                </a:solidFill>
                <a:latin typeface="Century Gothic" panose="020B0502020202020204" pitchFamily="34" charset="0"/>
                <a:cs typeface="Gill Sans Light" panose="020B0302020104020203" pitchFamily="34" charset="-79"/>
              </a:defRPr>
            </a:lvl1pPr>
          </a:lstStyle>
          <a:p>
            <a:r>
              <a:rPr lang="en-US" dirty="0"/>
              <a:t>INSERT IMAGE HERE</a:t>
            </a:r>
            <a:endParaRPr lang="uk-UA" dirty="0"/>
          </a:p>
        </p:txBody>
      </p:sp>
      <p:cxnSp>
        <p:nvCxnSpPr>
          <p:cNvPr id="14" name="Straight Connector 13">
            <a:extLst>
              <a:ext uri="{FF2B5EF4-FFF2-40B4-BE49-F238E27FC236}">
                <a16:creationId xmlns:a16="http://schemas.microsoft.com/office/drawing/2014/main" id="{98DE2C1E-DD37-58FB-4E67-B96488168884}"/>
              </a:ext>
            </a:extLst>
          </p:cNvPr>
          <p:cNvCxnSpPr/>
          <p:nvPr userDrawn="1"/>
        </p:nvCxnSpPr>
        <p:spPr>
          <a:xfrm flipV="1">
            <a:off x="1076271" y="10683875"/>
            <a:ext cx="0" cy="625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C670D-7888-84D7-F799-F997292DAD02}"/>
              </a:ext>
            </a:extLst>
          </p:cNvPr>
          <p:cNvCxnSpPr/>
          <p:nvPr userDrawn="1"/>
        </p:nvCxnSpPr>
        <p:spPr>
          <a:xfrm flipV="1">
            <a:off x="1067504" y="0"/>
            <a:ext cx="0" cy="625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Holder 2">
            <a:extLst>
              <a:ext uri="{FF2B5EF4-FFF2-40B4-BE49-F238E27FC236}">
                <a16:creationId xmlns:a16="http://schemas.microsoft.com/office/drawing/2014/main" id="{880C8F83-D8BA-20AE-34C9-02F0A4D4F1E5}"/>
              </a:ext>
            </a:extLst>
          </p:cNvPr>
          <p:cNvSpPr>
            <a:spLocks noGrp="1"/>
          </p:cNvSpPr>
          <p:nvPr>
            <p:ph type="title"/>
          </p:nvPr>
        </p:nvSpPr>
        <p:spPr>
          <a:xfrm>
            <a:off x="14372530" y="1077420"/>
            <a:ext cx="4869262" cy="492443"/>
          </a:xfrm>
          <a:prstGeom prst="rect">
            <a:avLst/>
          </a:prstGeom>
        </p:spPr>
        <p:txBody>
          <a:bodyPr wrap="square" lIns="0" tIns="0" rIns="0" bIns="0">
            <a:spAutoFit/>
          </a:bodyPr>
          <a:lstStyle>
            <a:lvl1pPr>
              <a:defRPr sz="32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2" name="Holder 4">
            <a:extLst>
              <a:ext uri="{FF2B5EF4-FFF2-40B4-BE49-F238E27FC236}">
                <a16:creationId xmlns:a16="http://schemas.microsoft.com/office/drawing/2014/main" id="{DABCEED6-74F9-50A9-308C-97CF89EF278F}"/>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6" name="Holder 5">
            <a:extLst>
              <a:ext uri="{FF2B5EF4-FFF2-40B4-BE49-F238E27FC236}">
                <a16:creationId xmlns:a16="http://schemas.microsoft.com/office/drawing/2014/main" id="{574431BD-D855-5517-1B7C-F5EE97189D60}"/>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7" name="Holder 6">
            <a:extLst>
              <a:ext uri="{FF2B5EF4-FFF2-40B4-BE49-F238E27FC236}">
                <a16:creationId xmlns:a16="http://schemas.microsoft.com/office/drawing/2014/main" id="{2F87954D-F19F-0E84-76E2-E97B8469307A}"/>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pic>
        <p:nvPicPr>
          <p:cNvPr id="8" name="Picture 7" descr="A red heart with black background&#10;&#10;Description automatically generated">
            <a:extLst>
              <a:ext uri="{FF2B5EF4-FFF2-40B4-BE49-F238E27FC236}">
                <a16:creationId xmlns:a16="http://schemas.microsoft.com/office/drawing/2014/main" id="{F7396CCD-14FB-12A8-B532-77EC5FDBB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94" y="10678256"/>
            <a:ext cx="549684" cy="485921"/>
          </a:xfrm>
          <a:prstGeom prst="rect">
            <a:avLst/>
          </a:prstGeom>
        </p:spPr>
      </p:pic>
    </p:spTree>
    <p:extLst>
      <p:ext uri="{BB962C8B-B14F-4D97-AF65-F5344CB8AC3E}">
        <p14:creationId xmlns:p14="http://schemas.microsoft.com/office/powerpoint/2010/main" val="149276441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ge pagina">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NVVC 2024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16 januari 2024</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
        <p:nvSpPr>
          <p:cNvPr id="5" name="Holder 2">
            <a:extLst>
              <a:ext uri="{FF2B5EF4-FFF2-40B4-BE49-F238E27FC236}">
                <a16:creationId xmlns:a16="http://schemas.microsoft.com/office/drawing/2014/main" id="{6B187694-BEB4-1216-594E-E8F283034972}"/>
              </a:ext>
            </a:extLst>
          </p:cNvPr>
          <p:cNvSpPr>
            <a:spLocks noGrp="1"/>
          </p:cNvSpPr>
          <p:nvPr>
            <p:ph type="title"/>
          </p:nvPr>
        </p:nvSpPr>
        <p:spPr>
          <a:xfrm>
            <a:off x="1076271" y="854075"/>
            <a:ext cx="18120795"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cxnSp>
        <p:nvCxnSpPr>
          <p:cNvPr id="6" name="Straight Connector 5">
            <a:extLst>
              <a:ext uri="{FF2B5EF4-FFF2-40B4-BE49-F238E27FC236}">
                <a16:creationId xmlns:a16="http://schemas.microsoft.com/office/drawing/2014/main" id="{B472D888-B03C-0078-519A-CECC27B5DCC8}"/>
              </a:ext>
            </a:extLst>
          </p:cNvPr>
          <p:cNvCxnSpPr/>
          <p:nvPr userDrawn="1"/>
        </p:nvCxnSpPr>
        <p:spPr>
          <a:xfrm flipV="1">
            <a:off x="1067504" y="0"/>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9">
            <a:extLst>
              <a:ext uri="{FF2B5EF4-FFF2-40B4-BE49-F238E27FC236}">
                <a16:creationId xmlns:a16="http://schemas.microsoft.com/office/drawing/2014/main" id="{233AC343-45F4-8C3E-FD1F-17A512F1BDC4}"/>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red heart with black background&#10;&#10;Description automatically generated">
            <a:extLst>
              <a:ext uri="{FF2B5EF4-FFF2-40B4-BE49-F238E27FC236}">
                <a16:creationId xmlns:a16="http://schemas.microsoft.com/office/drawing/2014/main" id="{47253E94-AB49-32AC-4BF8-B0FD0D34C6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94" y="10678256"/>
            <a:ext cx="549684" cy="48592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0FC81-76CA-324E-8D3F-EB8EC0BA0E8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2826E87-D917-4F4E-BB3A-3C1D96C44B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73D319-A6D3-CF48-9679-11E7A6441472}"/>
              </a:ext>
            </a:extLst>
          </p:cNvPr>
          <p:cNvSpPr>
            <a:spLocks noGrp="1"/>
          </p:cNvSpPr>
          <p:nvPr>
            <p:ph type="dt" sz="half" idx="10"/>
          </p:nvPr>
        </p:nvSpPr>
        <p:spPr/>
        <p:txBody>
          <a:bodyPr/>
          <a:lstStyle/>
          <a:p>
            <a:fld id="{3E270442-ECF0-DB44-AFA4-855B6BDF32AE}" type="datetimeFigureOut">
              <a:rPr lang="nl-NL" smtClean="0"/>
              <a:t>24-11-2025</a:t>
            </a:fld>
            <a:endParaRPr lang="nl-NL"/>
          </a:p>
        </p:txBody>
      </p:sp>
      <p:sp>
        <p:nvSpPr>
          <p:cNvPr id="5" name="Tijdelijke aanduiding voor voettekst 4">
            <a:extLst>
              <a:ext uri="{FF2B5EF4-FFF2-40B4-BE49-F238E27FC236}">
                <a16:creationId xmlns:a16="http://schemas.microsoft.com/office/drawing/2014/main" id="{878AFFEB-AFA4-7C42-9489-B644FEDE65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F35FFB-B17E-5E40-B5AE-F8C45122042F}"/>
              </a:ext>
            </a:extLst>
          </p:cNvPr>
          <p:cNvSpPr>
            <a:spLocks noGrp="1"/>
          </p:cNvSpPr>
          <p:nvPr>
            <p:ph type="sldNum" sz="quarter" idx="12"/>
          </p:nvPr>
        </p:nvSpPr>
        <p:spPr/>
        <p:txBody>
          <a:bodyPr/>
          <a:lstStyle/>
          <a:p>
            <a:fld id="{4F5174DC-D481-7942-A2E4-3A4BE7FDC550}" type="slidenum">
              <a:rPr lang="nl-NL" smtClean="0"/>
              <a:t>‹nr.›</a:t>
            </a:fld>
            <a:endParaRPr lang="nl-NL"/>
          </a:p>
        </p:txBody>
      </p:sp>
    </p:spTree>
    <p:extLst>
      <p:ext uri="{BB962C8B-B14F-4D97-AF65-F5344CB8AC3E}">
        <p14:creationId xmlns:p14="http://schemas.microsoft.com/office/powerpoint/2010/main" val="3578638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DFABB-F7A2-744A-A050-628BB64D9AE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B7367E5-5DAB-B74D-82CD-B75881460B73}"/>
              </a:ext>
            </a:extLst>
          </p:cNvPr>
          <p:cNvSpPr>
            <a:spLocks noGrp="1"/>
          </p:cNvSpPr>
          <p:nvPr>
            <p:ph type="dt" sz="half" idx="10"/>
          </p:nvPr>
        </p:nvSpPr>
        <p:spPr/>
        <p:txBody>
          <a:bodyPr/>
          <a:lstStyle/>
          <a:p>
            <a:fld id="{3E270442-ECF0-DB44-AFA4-855B6BDF32AE}" type="datetimeFigureOut">
              <a:rPr lang="nl-NL" smtClean="0"/>
              <a:t>24-11-2025</a:t>
            </a:fld>
            <a:endParaRPr lang="nl-NL"/>
          </a:p>
        </p:txBody>
      </p:sp>
      <p:sp>
        <p:nvSpPr>
          <p:cNvPr id="4" name="Tijdelijke aanduiding voor voettekst 3">
            <a:extLst>
              <a:ext uri="{FF2B5EF4-FFF2-40B4-BE49-F238E27FC236}">
                <a16:creationId xmlns:a16="http://schemas.microsoft.com/office/drawing/2014/main" id="{78F24A7E-39C1-8F4D-971F-3498991CAA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687FA3-7365-5341-A15E-C1B7852805D2}"/>
              </a:ext>
            </a:extLst>
          </p:cNvPr>
          <p:cNvSpPr>
            <a:spLocks noGrp="1"/>
          </p:cNvSpPr>
          <p:nvPr>
            <p:ph type="sldNum" sz="quarter" idx="12"/>
          </p:nvPr>
        </p:nvSpPr>
        <p:spPr/>
        <p:txBody>
          <a:bodyPr/>
          <a:lstStyle/>
          <a:p>
            <a:fld id="{4F5174DC-D481-7942-A2E4-3A4BE7FDC550}" type="slidenum">
              <a:rPr lang="nl-NL" smtClean="0"/>
              <a:t>‹nr.›</a:t>
            </a:fld>
            <a:endParaRPr lang="nl-NL"/>
          </a:p>
        </p:txBody>
      </p:sp>
    </p:spTree>
    <p:extLst>
      <p:ext uri="{BB962C8B-B14F-4D97-AF65-F5344CB8AC3E}">
        <p14:creationId xmlns:p14="http://schemas.microsoft.com/office/powerpoint/2010/main" val="47206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el"/>
          <p:cNvSpPr txBox="1">
            <a:spLocks noGrp="1"/>
          </p:cNvSpPr>
          <p:nvPr>
            <p:ph type="title"/>
          </p:nvPr>
        </p:nvSpPr>
        <p:spPr>
          <a:prstGeom prst="rect">
            <a:avLst/>
          </a:prstGeom>
        </p:spPr>
        <p:txBody>
          <a:bodyPr/>
          <a:lstStyle/>
          <a:p>
            <a:r>
              <a:t>Titel</a:t>
            </a:r>
          </a:p>
        </p:txBody>
      </p:sp>
      <p:sp>
        <p:nvSpPr>
          <p:cNvPr id="21"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190337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005205" y="452898"/>
            <a:ext cx="18093690" cy="1884892"/>
          </a:xfrm>
        </p:spPr>
        <p:txBody>
          <a:bodyPr/>
          <a:lstStyle/>
          <a:p>
            <a:r>
              <a:rPr lang="nl-NL"/>
              <a:t>Klik om de stijl te bewerken</a:t>
            </a:r>
          </a:p>
        </p:txBody>
      </p:sp>
      <p:sp>
        <p:nvSpPr>
          <p:cNvPr id="3" name="Tijdelijke aanduiding voor tabel 2"/>
          <p:cNvSpPr>
            <a:spLocks noGrp="1"/>
          </p:cNvSpPr>
          <p:nvPr>
            <p:ph type="tbl" idx="1"/>
          </p:nvPr>
        </p:nvSpPr>
        <p:spPr>
          <a:xfrm>
            <a:off x="1005205" y="2638851"/>
            <a:ext cx="18093690" cy="7463648"/>
          </a:xfrm>
        </p:spPr>
        <p:txBody>
          <a:bodyPr rtlCol="0">
            <a:normAutofit/>
          </a:bodyPr>
          <a:lstStyle/>
          <a:p>
            <a:pPr lvl="0"/>
            <a:endParaRPr lang="nl-NL" noProof="0" dirty="0"/>
          </a:p>
        </p:txBody>
      </p:sp>
      <p:sp>
        <p:nvSpPr>
          <p:cNvPr id="4" name="Rectangle 4">
            <a:extLst>
              <a:ext uri="{FF2B5EF4-FFF2-40B4-BE49-F238E27FC236}">
                <a16:creationId xmlns:a16="http://schemas.microsoft.com/office/drawing/2014/main" id="{8300804A-B115-40C9-9E9A-9E49A9C0566A}"/>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D3105665-9A6D-4B4E-98F0-70F5BD954944}"/>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8654DD45-BA77-4D18-AB7B-CB15FCF10376}"/>
              </a:ext>
            </a:extLst>
          </p:cNvPr>
          <p:cNvSpPr>
            <a:spLocks noGrp="1" noChangeArrowheads="1"/>
          </p:cNvSpPr>
          <p:nvPr>
            <p:ph type="sldNum" sz="quarter" idx="12"/>
          </p:nvPr>
        </p:nvSpPr>
        <p:spPr>
          <a:ln/>
        </p:spPr>
        <p:txBody>
          <a:bodyPr/>
          <a:lstStyle>
            <a:lvl1pPr>
              <a:defRPr/>
            </a:lvl1pPr>
          </a:lstStyle>
          <a:p>
            <a:fld id="{02D24203-7064-493A-9BED-49CDD2B0E0A7}" type="slidenum">
              <a:rPr lang="nl-NL" altLang="nl-NL"/>
              <a:pPr/>
              <a:t>‹nr.›</a:t>
            </a:fld>
            <a:endParaRPr lang="nl-NL" altLang="nl-NL"/>
          </a:p>
        </p:txBody>
      </p:sp>
    </p:spTree>
    <p:extLst>
      <p:ext uri="{BB962C8B-B14F-4D97-AF65-F5344CB8AC3E}">
        <p14:creationId xmlns:p14="http://schemas.microsoft.com/office/powerpoint/2010/main" val="527059265"/>
      </p:ext>
    </p:extLst>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kstpagina volle breedte">
    <p:spTree>
      <p:nvGrpSpPr>
        <p:cNvPr id="1" name=""/>
        <p:cNvGrpSpPr/>
        <p:nvPr/>
      </p:nvGrpSpPr>
      <p:grpSpPr>
        <a:xfrm>
          <a:off x="0" y="0"/>
          <a:ext cx="0" cy="0"/>
          <a:chOff x="0" y="0"/>
          <a:chExt cx="0" cy="0"/>
        </a:xfrm>
      </p:grpSpPr>
      <p:sp>
        <p:nvSpPr>
          <p:cNvPr id="6" name="Текст 12">
            <a:extLst>
              <a:ext uri="{FF2B5EF4-FFF2-40B4-BE49-F238E27FC236}">
                <a16:creationId xmlns:a16="http://schemas.microsoft.com/office/drawing/2014/main" id="{B706E025-3550-1F35-35DF-CE5DC36FD1F1}"/>
              </a:ext>
            </a:extLst>
          </p:cNvPr>
          <p:cNvSpPr>
            <a:spLocks noGrp="1"/>
          </p:cNvSpPr>
          <p:nvPr>
            <p:ph type="body" sz="quarter" idx="16" hasCustomPrompt="1"/>
          </p:nvPr>
        </p:nvSpPr>
        <p:spPr>
          <a:xfrm>
            <a:off x="1060450" y="3521075"/>
            <a:ext cx="17983196" cy="5638800"/>
          </a:xfrm>
          <a:prstGeom prst="rect">
            <a:avLst/>
          </a:prstGeom>
        </p:spPr>
        <p:txBody>
          <a:bodyPr lIns="0"/>
          <a:lstStyle>
            <a:lvl1pPr>
              <a:defRPr sz="3600" b="0" i="0">
                <a:solidFill>
                  <a:schemeClr val="tx1"/>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Click to add text</a:t>
            </a:r>
          </a:p>
          <a:p>
            <a:pPr lvl="4"/>
            <a:r>
              <a:rPr lang="en-US" noProof="0" dirty="0"/>
              <a:t>Click to add text</a:t>
            </a:r>
          </a:p>
        </p:txBody>
      </p:sp>
      <p:sp>
        <p:nvSpPr>
          <p:cNvPr id="5" name="Text Placeholder 18">
            <a:extLst>
              <a:ext uri="{FF2B5EF4-FFF2-40B4-BE49-F238E27FC236}">
                <a16:creationId xmlns:a16="http://schemas.microsoft.com/office/drawing/2014/main" id="{F9033603-0984-EDAA-66A4-E8B64554CB8A}"/>
              </a:ext>
            </a:extLst>
          </p:cNvPr>
          <p:cNvSpPr>
            <a:spLocks noGrp="1"/>
          </p:cNvSpPr>
          <p:nvPr>
            <p:ph type="body" sz="quarter" idx="15"/>
          </p:nvPr>
        </p:nvSpPr>
        <p:spPr>
          <a:xfrm>
            <a:off x="1060449" y="1997672"/>
            <a:ext cx="17983195" cy="1119130"/>
          </a:xfrm>
          <a:prstGeom prst="rect">
            <a:avLst/>
          </a:prstGeom>
        </p:spPr>
        <p:txBody>
          <a:bodyPr wrap="square" lIns="0" anchor="t" anchorCtr="0">
            <a:noAutofit/>
          </a:bodyPr>
          <a:lstStyle>
            <a:lvl1pPr algn="l">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nl-NL" noProof="0"/>
              <a:t>Klikken om de tekststijl van het model te bewerken</a:t>
            </a:r>
          </a:p>
        </p:txBody>
      </p:sp>
      <p:cxnSp>
        <p:nvCxnSpPr>
          <p:cNvPr id="12" name="Straight Connector 9">
            <a:extLst>
              <a:ext uri="{FF2B5EF4-FFF2-40B4-BE49-F238E27FC236}">
                <a16:creationId xmlns:a16="http://schemas.microsoft.com/office/drawing/2014/main" id="{BB7BD66F-23D6-A1FA-D5F3-245501EEC051}"/>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Holder 2">
            <a:extLst>
              <a:ext uri="{FF2B5EF4-FFF2-40B4-BE49-F238E27FC236}">
                <a16:creationId xmlns:a16="http://schemas.microsoft.com/office/drawing/2014/main" id="{7C9FFB23-D4B7-EFA4-1C99-67A0988CCACB}"/>
              </a:ext>
            </a:extLst>
          </p:cNvPr>
          <p:cNvSpPr>
            <a:spLocks noGrp="1"/>
          </p:cNvSpPr>
          <p:nvPr>
            <p:ph type="title"/>
          </p:nvPr>
        </p:nvSpPr>
        <p:spPr>
          <a:xfrm>
            <a:off x="1076271" y="854075"/>
            <a:ext cx="17967375"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3" name="Holder 4">
            <a:extLst>
              <a:ext uri="{FF2B5EF4-FFF2-40B4-BE49-F238E27FC236}">
                <a16:creationId xmlns:a16="http://schemas.microsoft.com/office/drawing/2014/main" id="{44705964-C4F5-C337-1166-737F904E5E4D}"/>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4" name="Holder 5">
            <a:extLst>
              <a:ext uri="{FF2B5EF4-FFF2-40B4-BE49-F238E27FC236}">
                <a16:creationId xmlns:a16="http://schemas.microsoft.com/office/drawing/2014/main" id="{609CC22C-E15E-04A5-44D3-D37A75BA018A}"/>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9" name="Holder 6">
            <a:extLst>
              <a:ext uri="{FF2B5EF4-FFF2-40B4-BE49-F238E27FC236}">
                <a16:creationId xmlns:a16="http://schemas.microsoft.com/office/drawing/2014/main" id="{A5137C7D-64E7-7CBF-17CC-68331438487A}"/>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77397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92F43F78-C402-2337-1FF8-7A9838DC7BF3}"/>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FA8A8632-66F2-D882-485F-7CE8672DF39F}"/>
              </a:ext>
            </a:extLst>
          </p:cNvPr>
          <p:cNvCxnSpPr/>
          <p:nvPr userDrawn="1"/>
        </p:nvCxnSpPr>
        <p:spPr>
          <a:xfrm flipV="1">
            <a:off x="1067504" y="0"/>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Текст 12">
            <a:extLst>
              <a:ext uri="{FF2B5EF4-FFF2-40B4-BE49-F238E27FC236}">
                <a16:creationId xmlns:a16="http://schemas.microsoft.com/office/drawing/2014/main" id="{A6D5009D-F666-FDC6-2F88-516F292983D2}"/>
              </a:ext>
            </a:extLst>
          </p:cNvPr>
          <p:cNvSpPr>
            <a:spLocks noGrp="1"/>
          </p:cNvSpPr>
          <p:nvPr>
            <p:ph type="body" sz="quarter" idx="10" hasCustomPrompt="1"/>
          </p:nvPr>
        </p:nvSpPr>
        <p:spPr>
          <a:xfrm>
            <a:off x="1060449" y="2835275"/>
            <a:ext cx="8229595" cy="6696670"/>
          </a:xfrm>
          <a:prstGeom prst="rect">
            <a:avLst/>
          </a:prstGeom>
        </p:spPr>
        <p:txBody>
          <a:bodyPr lIns="0"/>
          <a:lstStyle>
            <a:lvl1pPr marL="742950" indent="-742950">
              <a:buClr>
                <a:schemeClr val="bg2"/>
              </a:buClr>
              <a:buFont typeface="+mj-lt"/>
              <a:buAutoNum type="arabicPeriod"/>
              <a:defRPr sz="3600" b="0" i="0">
                <a:solidFill>
                  <a:schemeClr val="tx1"/>
                </a:solidFill>
                <a:latin typeface="Century Gothic" panose="020B0502020202020204" pitchFamily="34" charset="0"/>
                <a:cs typeface="Gill Sans Light" panose="020B0302020104020203" pitchFamily="34" charset="-79"/>
              </a:defRPr>
            </a:lvl1pPr>
            <a:lvl2pPr marL="971550" indent="-514350">
              <a:buClr>
                <a:schemeClr val="bg2"/>
              </a:buClr>
              <a:buFont typeface="+mj-lt"/>
              <a:buAutoNum type="arabicPeriod"/>
              <a:defRPr sz="3200" b="0" i="0">
                <a:solidFill>
                  <a:schemeClr val="tx1"/>
                </a:solidFill>
                <a:latin typeface="Century Gothic" panose="020B0502020202020204" pitchFamily="34" charset="0"/>
                <a:cs typeface="Gill Sans Light" panose="020B0302020104020203" pitchFamily="34" charset="-79"/>
              </a:defRPr>
            </a:lvl2pPr>
            <a:lvl3pPr marL="1428750" indent="-514350">
              <a:buClr>
                <a:schemeClr val="bg2"/>
              </a:buClr>
              <a:buFont typeface="+mj-lt"/>
              <a:buAutoNum type="arabicPeriod"/>
              <a:defRPr sz="2800" b="0" i="0">
                <a:solidFill>
                  <a:schemeClr val="tx1"/>
                </a:solidFill>
                <a:latin typeface="Century Gothic" panose="020B0502020202020204" pitchFamily="34" charset="0"/>
                <a:cs typeface="Gill Sans Light" panose="020B0302020104020203" pitchFamily="34" charset="-79"/>
              </a:defRPr>
            </a:lvl3pPr>
            <a:lvl4pPr marL="1828800" indent="-457200">
              <a:buClr>
                <a:schemeClr val="bg2"/>
              </a:buClr>
              <a:buFont typeface="+mj-lt"/>
              <a:buAutoNum type="arabicPeriod"/>
              <a:defRPr sz="2400" b="0" i="0">
                <a:solidFill>
                  <a:schemeClr val="tx1"/>
                </a:solidFill>
                <a:latin typeface="Century Gothic" panose="020B0502020202020204" pitchFamily="34" charset="0"/>
                <a:cs typeface="Gill Sans Light" panose="020B0302020104020203" pitchFamily="34" charset="-79"/>
              </a:defRPr>
            </a:lvl4pPr>
            <a:lvl5pPr marL="2286000" indent="-457200">
              <a:buClr>
                <a:schemeClr val="bg2"/>
              </a:buClr>
              <a:buFont typeface="+mj-lt"/>
              <a:buAutoNum type="arabicPeriod"/>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text</a:t>
            </a:r>
          </a:p>
          <a:p>
            <a:pPr lvl="4"/>
            <a:r>
              <a:rPr lang="en-US" noProof="0" dirty="0"/>
              <a:t>text</a:t>
            </a:r>
          </a:p>
        </p:txBody>
      </p:sp>
      <p:sp>
        <p:nvSpPr>
          <p:cNvPr id="15" name="Текст 12">
            <a:extLst>
              <a:ext uri="{FF2B5EF4-FFF2-40B4-BE49-F238E27FC236}">
                <a16:creationId xmlns:a16="http://schemas.microsoft.com/office/drawing/2014/main" id="{71795AB3-FD07-B890-49A4-A060FA3880C5}"/>
              </a:ext>
            </a:extLst>
          </p:cNvPr>
          <p:cNvSpPr>
            <a:spLocks noGrp="1"/>
          </p:cNvSpPr>
          <p:nvPr>
            <p:ph type="body" sz="quarter" idx="11" hasCustomPrompt="1"/>
          </p:nvPr>
        </p:nvSpPr>
        <p:spPr>
          <a:xfrm>
            <a:off x="10433055" y="2835275"/>
            <a:ext cx="8229595" cy="6696670"/>
          </a:xfrm>
          <a:prstGeom prst="rect">
            <a:avLst/>
          </a:prstGeom>
        </p:spPr>
        <p:txBody>
          <a:bodyPr lIns="0"/>
          <a:lstStyle>
            <a:lvl1pPr marL="742950" indent="-742950">
              <a:buClr>
                <a:schemeClr val="bg2"/>
              </a:buClr>
              <a:buFont typeface="+mj-lt"/>
              <a:buAutoNum type="arabicPeriod"/>
              <a:defRPr sz="3600" b="0" i="0">
                <a:solidFill>
                  <a:schemeClr val="tx1"/>
                </a:solidFill>
                <a:latin typeface="Century Gothic" panose="020B0502020202020204" pitchFamily="34" charset="0"/>
                <a:cs typeface="Gill Sans Light" panose="020B0302020104020203" pitchFamily="34" charset="-79"/>
              </a:defRPr>
            </a:lvl1pPr>
            <a:lvl2pPr marL="971550" indent="-514350">
              <a:buClr>
                <a:schemeClr val="bg2"/>
              </a:buClr>
              <a:buFont typeface="+mj-lt"/>
              <a:buAutoNum type="arabicPeriod"/>
              <a:defRPr sz="3200" b="0" i="0">
                <a:solidFill>
                  <a:schemeClr val="tx1"/>
                </a:solidFill>
                <a:latin typeface="Century Gothic" panose="020B0502020202020204" pitchFamily="34" charset="0"/>
                <a:cs typeface="Gill Sans Light" panose="020B0302020104020203" pitchFamily="34" charset="-79"/>
              </a:defRPr>
            </a:lvl2pPr>
            <a:lvl3pPr marL="1428750" indent="-514350">
              <a:buClr>
                <a:schemeClr val="bg2"/>
              </a:buClr>
              <a:buFont typeface="+mj-lt"/>
              <a:buAutoNum type="arabicPeriod"/>
              <a:defRPr sz="2800" b="0" i="0">
                <a:solidFill>
                  <a:schemeClr val="tx1"/>
                </a:solidFill>
                <a:latin typeface="Century Gothic" panose="020B0502020202020204" pitchFamily="34" charset="0"/>
                <a:cs typeface="Gill Sans Light" panose="020B0302020104020203" pitchFamily="34" charset="-79"/>
              </a:defRPr>
            </a:lvl3pPr>
            <a:lvl4pPr marL="1828800" indent="-457200">
              <a:buClr>
                <a:schemeClr val="bg2"/>
              </a:buClr>
              <a:buFont typeface="+mj-lt"/>
              <a:buAutoNum type="arabicPeriod"/>
              <a:defRPr sz="2400" b="0" i="0">
                <a:solidFill>
                  <a:schemeClr val="tx1"/>
                </a:solidFill>
                <a:latin typeface="Century Gothic" panose="020B0502020202020204" pitchFamily="34" charset="0"/>
                <a:cs typeface="Gill Sans Light" panose="020B0302020104020203" pitchFamily="34" charset="-79"/>
              </a:defRPr>
            </a:lvl4pPr>
            <a:lvl5pPr marL="2286000" indent="-457200">
              <a:buClr>
                <a:schemeClr val="bg2"/>
              </a:buClr>
              <a:buFont typeface="+mj-lt"/>
              <a:buAutoNum type="arabicPeriod"/>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text</a:t>
            </a:r>
          </a:p>
          <a:p>
            <a:pPr lvl="4"/>
            <a:r>
              <a:rPr lang="en-US" noProof="0" dirty="0"/>
              <a:t>text</a:t>
            </a:r>
          </a:p>
        </p:txBody>
      </p:sp>
      <p:sp>
        <p:nvSpPr>
          <p:cNvPr id="3" name="Holder 2">
            <a:extLst>
              <a:ext uri="{FF2B5EF4-FFF2-40B4-BE49-F238E27FC236}">
                <a16:creationId xmlns:a16="http://schemas.microsoft.com/office/drawing/2014/main" id="{129AA9E2-1E01-1D33-36C3-2E5A8AFD37CD}"/>
              </a:ext>
            </a:extLst>
          </p:cNvPr>
          <p:cNvSpPr>
            <a:spLocks noGrp="1"/>
          </p:cNvSpPr>
          <p:nvPr>
            <p:ph type="title"/>
          </p:nvPr>
        </p:nvSpPr>
        <p:spPr>
          <a:xfrm>
            <a:off x="1076271" y="854075"/>
            <a:ext cx="17586379"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10" name="Date Placeholder 9">
            <a:extLst>
              <a:ext uri="{FF2B5EF4-FFF2-40B4-BE49-F238E27FC236}">
                <a16:creationId xmlns:a16="http://schemas.microsoft.com/office/drawing/2014/main" id="{DDE399B4-BC14-5EFC-BF74-1BC4B0B60F60}"/>
              </a:ext>
            </a:extLst>
          </p:cNvPr>
          <p:cNvSpPr>
            <a:spLocks noGrp="1"/>
          </p:cNvSpPr>
          <p:nvPr>
            <p:ph type="dt" sz="half" idx="12"/>
          </p:nvPr>
        </p:nvSpPr>
        <p:spPr/>
        <p:txBody>
          <a:bodyPr/>
          <a:lstStyle>
            <a:lvl1pPr>
              <a:defRPr>
                <a:latin typeface="+mn-lt"/>
              </a:defRPr>
            </a:lvl1pPr>
          </a:lstStyle>
          <a:p>
            <a:r>
              <a:rPr lang="en-US"/>
              <a:t>16 januari 2024</a:t>
            </a:r>
            <a:endParaRPr lang="en-US" dirty="0"/>
          </a:p>
        </p:txBody>
      </p:sp>
      <p:sp>
        <p:nvSpPr>
          <p:cNvPr id="11" name="Footer Placeholder 10">
            <a:extLst>
              <a:ext uri="{FF2B5EF4-FFF2-40B4-BE49-F238E27FC236}">
                <a16:creationId xmlns:a16="http://schemas.microsoft.com/office/drawing/2014/main" id="{DCDCBF81-50DF-FB82-EF45-84818D3B464F}"/>
              </a:ext>
            </a:extLst>
          </p:cNvPr>
          <p:cNvSpPr>
            <a:spLocks noGrp="1"/>
          </p:cNvSpPr>
          <p:nvPr>
            <p:ph type="ftr" sz="quarter" idx="13"/>
          </p:nvPr>
        </p:nvSpPr>
        <p:spPr/>
        <p:txBody>
          <a:bodyPr/>
          <a:lstStyle>
            <a:lvl1pPr>
              <a:defRPr>
                <a:latin typeface="+mn-lt"/>
              </a:defRPr>
            </a:lvl1pPr>
          </a:lstStyle>
          <a:p>
            <a:r>
              <a:rPr lang="nl-NL"/>
              <a:t>NVVC 2024</a:t>
            </a:r>
            <a:endParaRPr lang="nl-NL" dirty="0"/>
          </a:p>
        </p:txBody>
      </p:sp>
      <p:sp>
        <p:nvSpPr>
          <p:cNvPr id="12" name="Slide Number Placeholder 11">
            <a:extLst>
              <a:ext uri="{FF2B5EF4-FFF2-40B4-BE49-F238E27FC236}">
                <a16:creationId xmlns:a16="http://schemas.microsoft.com/office/drawing/2014/main" id="{70A49B85-BF65-A383-EC86-B27821BF1BC7}"/>
              </a:ext>
            </a:extLst>
          </p:cNvPr>
          <p:cNvSpPr>
            <a:spLocks noGrp="1"/>
          </p:cNvSpPr>
          <p:nvPr>
            <p:ph type="sldNum" sz="quarter" idx="14"/>
          </p:nvPr>
        </p:nvSpPr>
        <p:spPr/>
        <p:txBody>
          <a:bodyPr/>
          <a:lstStyle>
            <a:lvl1pPr>
              <a:defRPr>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163203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pagina 2 kolommen">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92F43F78-C402-2337-1FF8-7A9838DC7BF3}"/>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FA8A8632-66F2-D882-485F-7CE8672DF39F}"/>
              </a:ext>
            </a:extLst>
          </p:cNvPr>
          <p:cNvCxnSpPr/>
          <p:nvPr userDrawn="1"/>
        </p:nvCxnSpPr>
        <p:spPr>
          <a:xfrm flipV="1">
            <a:off x="1067504" y="0"/>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Текст 12">
            <a:extLst>
              <a:ext uri="{FF2B5EF4-FFF2-40B4-BE49-F238E27FC236}">
                <a16:creationId xmlns:a16="http://schemas.microsoft.com/office/drawing/2014/main" id="{A6D5009D-F666-FDC6-2F88-516F292983D2}"/>
              </a:ext>
            </a:extLst>
          </p:cNvPr>
          <p:cNvSpPr>
            <a:spLocks noGrp="1"/>
          </p:cNvSpPr>
          <p:nvPr>
            <p:ph type="body" sz="quarter" idx="10" hasCustomPrompt="1"/>
          </p:nvPr>
        </p:nvSpPr>
        <p:spPr>
          <a:xfrm>
            <a:off x="1060449" y="2835275"/>
            <a:ext cx="8229595" cy="6696670"/>
          </a:xfrm>
          <a:prstGeom prst="rect">
            <a:avLst/>
          </a:prstGeom>
        </p:spPr>
        <p:txBody>
          <a:bodyPr lIns="0"/>
          <a:lstStyle>
            <a:lvl1pPr marL="0" indent="0">
              <a:buClr>
                <a:schemeClr val="bg2"/>
              </a:buClr>
              <a:buFont typeface="+mj-lt"/>
              <a:buNone/>
              <a:defRPr sz="3600" b="0" i="0">
                <a:solidFill>
                  <a:schemeClr val="tx1"/>
                </a:solidFill>
                <a:latin typeface="Century Gothic" panose="020B0502020202020204" pitchFamily="34" charset="0"/>
                <a:cs typeface="Gill Sans Light" panose="020B0302020104020203" pitchFamily="34" charset="-79"/>
              </a:defRPr>
            </a:lvl1pPr>
            <a:lvl2pPr marL="457200" indent="0">
              <a:buClr>
                <a:schemeClr val="bg2"/>
              </a:buClr>
              <a:buFont typeface="+mj-lt"/>
              <a:buNone/>
              <a:defRPr sz="3200" b="0" i="0">
                <a:solidFill>
                  <a:schemeClr val="tx1"/>
                </a:solidFill>
                <a:latin typeface="Century Gothic" panose="020B0502020202020204" pitchFamily="34" charset="0"/>
                <a:cs typeface="Gill Sans Light" panose="020B0302020104020203" pitchFamily="34" charset="-79"/>
              </a:defRPr>
            </a:lvl2pPr>
            <a:lvl3pPr marL="914400" indent="0">
              <a:buClr>
                <a:schemeClr val="bg2"/>
              </a:buClr>
              <a:buFont typeface="+mj-lt"/>
              <a:buNone/>
              <a:defRPr sz="2800" b="0" i="0">
                <a:solidFill>
                  <a:schemeClr val="tx1"/>
                </a:solidFill>
                <a:latin typeface="Century Gothic" panose="020B0502020202020204" pitchFamily="34" charset="0"/>
                <a:cs typeface="Gill Sans Light" panose="020B0302020104020203" pitchFamily="34" charset="-79"/>
              </a:defRPr>
            </a:lvl3pPr>
            <a:lvl4pPr marL="1371600" indent="0">
              <a:buClr>
                <a:schemeClr val="bg2"/>
              </a:buClr>
              <a:buFont typeface="+mj-lt"/>
              <a:buNone/>
              <a:defRPr sz="2400" b="0" i="0">
                <a:solidFill>
                  <a:schemeClr val="tx1"/>
                </a:solidFill>
                <a:latin typeface="Century Gothic" panose="020B0502020202020204" pitchFamily="34" charset="0"/>
                <a:cs typeface="Gill Sans Light" panose="020B0302020104020203" pitchFamily="34" charset="-79"/>
              </a:defRPr>
            </a:lvl4pPr>
            <a:lvl5pPr marL="1828800" indent="0">
              <a:buClr>
                <a:schemeClr val="bg2"/>
              </a:buClr>
              <a:buFont typeface="+mj-lt"/>
              <a:buNone/>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text</a:t>
            </a:r>
          </a:p>
          <a:p>
            <a:pPr lvl="4"/>
            <a:r>
              <a:rPr lang="en-US" noProof="0" dirty="0"/>
              <a:t>text</a:t>
            </a:r>
          </a:p>
        </p:txBody>
      </p:sp>
      <p:sp>
        <p:nvSpPr>
          <p:cNvPr id="15" name="Текст 12">
            <a:extLst>
              <a:ext uri="{FF2B5EF4-FFF2-40B4-BE49-F238E27FC236}">
                <a16:creationId xmlns:a16="http://schemas.microsoft.com/office/drawing/2014/main" id="{71795AB3-FD07-B890-49A4-A060FA3880C5}"/>
              </a:ext>
            </a:extLst>
          </p:cNvPr>
          <p:cNvSpPr>
            <a:spLocks noGrp="1"/>
          </p:cNvSpPr>
          <p:nvPr>
            <p:ph type="body" sz="quarter" idx="11" hasCustomPrompt="1"/>
          </p:nvPr>
        </p:nvSpPr>
        <p:spPr>
          <a:xfrm>
            <a:off x="10433055" y="2835275"/>
            <a:ext cx="8229595" cy="6696670"/>
          </a:xfrm>
          <a:prstGeom prst="rect">
            <a:avLst/>
          </a:prstGeom>
        </p:spPr>
        <p:txBody>
          <a:bodyPr lIns="0"/>
          <a:lstStyle>
            <a:lvl1pPr marL="0" indent="0">
              <a:buClr>
                <a:schemeClr val="bg2"/>
              </a:buClr>
              <a:buFontTx/>
              <a:buNone/>
              <a:defRPr sz="3600" b="0" i="0">
                <a:solidFill>
                  <a:schemeClr val="tx1"/>
                </a:solidFill>
                <a:latin typeface="Century Gothic" panose="020B0502020202020204" pitchFamily="34" charset="0"/>
                <a:cs typeface="Gill Sans Light" panose="020B0302020104020203" pitchFamily="34" charset="-79"/>
              </a:defRPr>
            </a:lvl1pPr>
            <a:lvl2pPr marL="457200" indent="0">
              <a:buClr>
                <a:schemeClr val="bg2"/>
              </a:buClr>
              <a:buFontTx/>
              <a:buNone/>
              <a:defRPr sz="3200" b="0" i="0">
                <a:solidFill>
                  <a:schemeClr val="tx1"/>
                </a:solidFill>
                <a:latin typeface="Century Gothic" panose="020B0502020202020204" pitchFamily="34" charset="0"/>
                <a:cs typeface="Gill Sans Light" panose="020B0302020104020203" pitchFamily="34" charset="-79"/>
              </a:defRPr>
            </a:lvl2pPr>
            <a:lvl3pPr marL="914400" indent="0">
              <a:buClr>
                <a:schemeClr val="bg2"/>
              </a:buClr>
              <a:buFontTx/>
              <a:buNone/>
              <a:defRPr sz="2800" b="0" i="0">
                <a:solidFill>
                  <a:schemeClr val="tx1"/>
                </a:solidFill>
                <a:latin typeface="Century Gothic" panose="020B0502020202020204" pitchFamily="34" charset="0"/>
                <a:cs typeface="Gill Sans Light" panose="020B0302020104020203" pitchFamily="34" charset="-79"/>
              </a:defRPr>
            </a:lvl3pPr>
            <a:lvl4pPr marL="1371600" indent="0">
              <a:buClr>
                <a:schemeClr val="bg2"/>
              </a:buClr>
              <a:buFontTx/>
              <a:buNone/>
              <a:defRPr sz="2400" b="0" i="0">
                <a:solidFill>
                  <a:schemeClr val="tx1"/>
                </a:solidFill>
                <a:latin typeface="Century Gothic" panose="020B0502020202020204" pitchFamily="34" charset="0"/>
                <a:cs typeface="Gill Sans Light" panose="020B0302020104020203" pitchFamily="34" charset="-79"/>
              </a:defRPr>
            </a:lvl4pPr>
            <a:lvl5pPr marL="1828800" indent="0">
              <a:buClr>
                <a:schemeClr val="bg2"/>
              </a:buClr>
              <a:buFontTx/>
              <a:buNone/>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text</a:t>
            </a:r>
          </a:p>
          <a:p>
            <a:pPr lvl="4"/>
            <a:r>
              <a:rPr lang="en-US" noProof="0" dirty="0"/>
              <a:t>text</a:t>
            </a:r>
          </a:p>
        </p:txBody>
      </p:sp>
      <p:sp>
        <p:nvSpPr>
          <p:cNvPr id="3" name="Holder 2">
            <a:extLst>
              <a:ext uri="{FF2B5EF4-FFF2-40B4-BE49-F238E27FC236}">
                <a16:creationId xmlns:a16="http://schemas.microsoft.com/office/drawing/2014/main" id="{129AA9E2-1E01-1D33-36C3-2E5A8AFD37CD}"/>
              </a:ext>
            </a:extLst>
          </p:cNvPr>
          <p:cNvSpPr>
            <a:spLocks noGrp="1"/>
          </p:cNvSpPr>
          <p:nvPr>
            <p:ph type="title"/>
          </p:nvPr>
        </p:nvSpPr>
        <p:spPr>
          <a:xfrm>
            <a:off x="1076271" y="854075"/>
            <a:ext cx="17586379"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10" name="Date Placeholder 9">
            <a:extLst>
              <a:ext uri="{FF2B5EF4-FFF2-40B4-BE49-F238E27FC236}">
                <a16:creationId xmlns:a16="http://schemas.microsoft.com/office/drawing/2014/main" id="{DDE399B4-BC14-5EFC-BF74-1BC4B0B60F60}"/>
              </a:ext>
            </a:extLst>
          </p:cNvPr>
          <p:cNvSpPr>
            <a:spLocks noGrp="1"/>
          </p:cNvSpPr>
          <p:nvPr>
            <p:ph type="dt" sz="half" idx="12"/>
          </p:nvPr>
        </p:nvSpPr>
        <p:spPr/>
        <p:txBody>
          <a:bodyPr/>
          <a:lstStyle>
            <a:lvl1pPr>
              <a:defRPr>
                <a:latin typeface="+mn-lt"/>
              </a:defRPr>
            </a:lvl1pPr>
          </a:lstStyle>
          <a:p>
            <a:r>
              <a:rPr lang="en-US"/>
              <a:t>16 januari 2024</a:t>
            </a:r>
            <a:endParaRPr lang="en-US" dirty="0"/>
          </a:p>
        </p:txBody>
      </p:sp>
      <p:sp>
        <p:nvSpPr>
          <p:cNvPr id="11" name="Footer Placeholder 10">
            <a:extLst>
              <a:ext uri="{FF2B5EF4-FFF2-40B4-BE49-F238E27FC236}">
                <a16:creationId xmlns:a16="http://schemas.microsoft.com/office/drawing/2014/main" id="{DCDCBF81-50DF-FB82-EF45-84818D3B464F}"/>
              </a:ext>
            </a:extLst>
          </p:cNvPr>
          <p:cNvSpPr>
            <a:spLocks noGrp="1"/>
          </p:cNvSpPr>
          <p:nvPr>
            <p:ph type="ftr" sz="quarter" idx="13"/>
          </p:nvPr>
        </p:nvSpPr>
        <p:spPr/>
        <p:txBody>
          <a:bodyPr/>
          <a:lstStyle>
            <a:lvl1pPr>
              <a:defRPr>
                <a:latin typeface="+mn-lt"/>
              </a:defRPr>
            </a:lvl1pPr>
          </a:lstStyle>
          <a:p>
            <a:r>
              <a:rPr lang="nl-NL"/>
              <a:t>NVVC 2024</a:t>
            </a:r>
            <a:endParaRPr lang="nl-NL" dirty="0"/>
          </a:p>
        </p:txBody>
      </p:sp>
      <p:sp>
        <p:nvSpPr>
          <p:cNvPr id="12" name="Slide Number Placeholder 11">
            <a:extLst>
              <a:ext uri="{FF2B5EF4-FFF2-40B4-BE49-F238E27FC236}">
                <a16:creationId xmlns:a16="http://schemas.microsoft.com/office/drawing/2014/main" id="{70A49B85-BF65-A383-EC86-B27821BF1BC7}"/>
              </a:ext>
            </a:extLst>
          </p:cNvPr>
          <p:cNvSpPr>
            <a:spLocks noGrp="1"/>
          </p:cNvSpPr>
          <p:nvPr>
            <p:ph type="sldNum" sz="quarter" idx="14"/>
          </p:nvPr>
        </p:nvSpPr>
        <p:spPr/>
        <p:txBody>
          <a:bodyPr/>
          <a:lstStyle>
            <a:lvl1pPr>
              <a:defRPr>
                <a:latin typeface="+mn-lt"/>
              </a:defRPr>
            </a:lvl1pPr>
          </a:lstStyle>
          <a:p>
            <a:fld id="{B6F15528-21DE-4FAA-801E-634DDDAF4B2B}" type="slidenum">
              <a:rPr lang="en-NL" smtClean="0"/>
              <a:pPr/>
              <a:t>‹nr.›</a:t>
            </a:fld>
            <a:endParaRPr lang="en-NL" dirty="0"/>
          </a:p>
        </p:txBody>
      </p:sp>
      <p:sp>
        <p:nvSpPr>
          <p:cNvPr id="2" name="Text Placeholder 18">
            <a:extLst>
              <a:ext uri="{FF2B5EF4-FFF2-40B4-BE49-F238E27FC236}">
                <a16:creationId xmlns:a16="http://schemas.microsoft.com/office/drawing/2014/main" id="{A629B963-6B47-8FA0-BFC0-E5CD7701F725}"/>
              </a:ext>
            </a:extLst>
          </p:cNvPr>
          <p:cNvSpPr>
            <a:spLocks noGrp="1"/>
          </p:cNvSpPr>
          <p:nvPr>
            <p:ph type="body" sz="quarter" idx="15"/>
          </p:nvPr>
        </p:nvSpPr>
        <p:spPr>
          <a:xfrm>
            <a:off x="1060450" y="1997672"/>
            <a:ext cx="17602200" cy="1119130"/>
          </a:xfrm>
          <a:prstGeom prst="rect">
            <a:avLst/>
          </a:prstGeom>
        </p:spPr>
        <p:txBody>
          <a:bodyPr wrap="square" lIns="0" anchor="t" anchorCtr="0">
            <a:noAutofit/>
          </a:bodyPr>
          <a:lstStyle>
            <a:lvl1pPr algn="l">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nl-NL" noProof="0"/>
              <a:t>Klikken om de tekststijl van het model te bewerken</a:t>
            </a:r>
          </a:p>
        </p:txBody>
      </p:sp>
    </p:spTree>
    <p:extLst>
      <p:ext uri="{BB962C8B-B14F-4D97-AF65-F5344CB8AC3E}">
        <p14:creationId xmlns:p14="http://schemas.microsoft.com/office/powerpoint/2010/main" val="31371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pagina met beeld">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572F96A-2862-46A5-AE87-23AE62956463}"/>
              </a:ext>
            </a:extLst>
          </p:cNvPr>
          <p:cNvSpPr>
            <a:spLocks noGrp="1" noChangeAspect="1"/>
          </p:cNvSpPr>
          <p:nvPr>
            <p:ph type="pic" sz="quarter" idx="13" hasCustomPrompt="1"/>
          </p:nvPr>
        </p:nvSpPr>
        <p:spPr>
          <a:xfrm>
            <a:off x="14177193" y="1997672"/>
            <a:ext cx="4856335" cy="7689451"/>
          </a:xfrm>
          <a:prstGeom prst="rect">
            <a:avLst/>
          </a:prstGeom>
          <a:solidFill>
            <a:schemeClr val="accent2">
              <a:lumMod val="20000"/>
              <a:lumOff val="80000"/>
            </a:schemeClr>
          </a:solidFill>
        </p:spPr>
        <p:txBody>
          <a:bodyPr lIns="0" tIns="0" rIns="0" bIns="0" anchor="ctr" anchorCtr="0"/>
          <a:lstStyle>
            <a:lvl1pPr marL="0" marR="0" indent="0" algn="ctr" defTabSz="914400" eaLnBrk="1" fontAlgn="auto" latinLnBrk="0" hangingPunct="1">
              <a:lnSpc>
                <a:spcPct val="100000"/>
              </a:lnSpc>
              <a:spcBef>
                <a:spcPts val="0"/>
              </a:spcBef>
              <a:spcAft>
                <a:spcPts val="0"/>
              </a:spcAft>
              <a:buClrTx/>
              <a:buSzTx/>
              <a:buFontTx/>
              <a:buNone/>
              <a:tabLst/>
              <a:defRPr sz="2400" b="0" i="0">
                <a:latin typeface="Century Gothic" panose="020B0502020202020204" pitchFamily="34" charset="0"/>
                <a:cs typeface="Gill Sans Light" panose="020B0302020104020203" pitchFamily="34" charset="-79"/>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INSERT IMAGE HERE</a:t>
            </a:r>
            <a:endParaRPr lang="uk-UA" dirty="0"/>
          </a:p>
        </p:txBody>
      </p:sp>
      <p:sp>
        <p:nvSpPr>
          <p:cNvPr id="7" name="Text Placeholder 18">
            <a:extLst>
              <a:ext uri="{FF2B5EF4-FFF2-40B4-BE49-F238E27FC236}">
                <a16:creationId xmlns:a16="http://schemas.microsoft.com/office/drawing/2014/main" id="{6837E513-7436-25EE-EDC0-451FACFC6EAA}"/>
              </a:ext>
            </a:extLst>
          </p:cNvPr>
          <p:cNvSpPr>
            <a:spLocks noGrp="1"/>
          </p:cNvSpPr>
          <p:nvPr>
            <p:ph type="body" sz="quarter" idx="15"/>
          </p:nvPr>
        </p:nvSpPr>
        <p:spPr>
          <a:xfrm>
            <a:off x="1060450" y="1997672"/>
            <a:ext cx="12519992" cy="1119130"/>
          </a:xfrm>
          <a:prstGeom prst="rect">
            <a:avLst/>
          </a:prstGeom>
        </p:spPr>
        <p:txBody>
          <a:bodyPr wrap="square" lIns="0" anchor="t" anchorCtr="0">
            <a:noAutofit/>
          </a:bodyPr>
          <a:lstStyle>
            <a:lvl1pPr algn="l">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nl-NL" noProof="0"/>
              <a:t>Klikken om de tekststijl van het model te bewerken</a:t>
            </a:r>
          </a:p>
        </p:txBody>
      </p:sp>
      <p:sp>
        <p:nvSpPr>
          <p:cNvPr id="2" name="Holder 2">
            <a:extLst>
              <a:ext uri="{FF2B5EF4-FFF2-40B4-BE49-F238E27FC236}">
                <a16:creationId xmlns:a16="http://schemas.microsoft.com/office/drawing/2014/main" id="{918A5CEE-B571-7532-9DDA-D2180EFC9043}"/>
              </a:ext>
            </a:extLst>
          </p:cNvPr>
          <p:cNvSpPr>
            <a:spLocks noGrp="1"/>
          </p:cNvSpPr>
          <p:nvPr>
            <p:ph type="title"/>
          </p:nvPr>
        </p:nvSpPr>
        <p:spPr>
          <a:xfrm>
            <a:off x="1076271" y="854075"/>
            <a:ext cx="17957258"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4" name="Текст 12">
            <a:extLst>
              <a:ext uri="{FF2B5EF4-FFF2-40B4-BE49-F238E27FC236}">
                <a16:creationId xmlns:a16="http://schemas.microsoft.com/office/drawing/2014/main" id="{CE3A2356-896E-5703-E249-4A610982B58E}"/>
              </a:ext>
            </a:extLst>
          </p:cNvPr>
          <p:cNvSpPr>
            <a:spLocks noGrp="1"/>
          </p:cNvSpPr>
          <p:nvPr>
            <p:ph type="body" sz="quarter" idx="10" hasCustomPrompt="1"/>
          </p:nvPr>
        </p:nvSpPr>
        <p:spPr>
          <a:xfrm>
            <a:off x="1060450" y="3606253"/>
            <a:ext cx="12519992" cy="6043073"/>
          </a:xfrm>
          <a:prstGeom prst="rect">
            <a:avLst/>
          </a:prstGeom>
        </p:spPr>
        <p:txBody>
          <a:bodyPr lIns="0"/>
          <a:lstStyle>
            <a:lvl1pPr>
              <a:defRPr sz="3600" b="0" i="0">
                <a:solidFill>
                  <a:schemeClr val="tx1"/>
                </a:solidFill>
                <a:latin typeface="Century Gothic" panose="020B0502020202020204" pitchFamily="34" charset="0"/>
                <a:cs typeface="Gill Sans Light" panose="020B0302020104020203" pitchFamily="34" charset="-79"/>
              </a:defRPr>
            </a:lvl1pPr>
            <a:lvl2pPr>
              <a:defRPr sz="3200" b="0" i="0">
                <a:solidFill>
                  <a:schemeClr val="tx1"/>
                </a:solidFill>
                <a:latin typeface="Century Gothic" panose="020B0502020202020204" pitchFamily="34" charset="0"/>
                <a:cs typeface="Gill Sans Light" panose="020B0302020104020203" pitchFamily="34" charset="-79"/>
              </a:defRPr>
            </a:lvl2pPr>
            <a:lvl3pPr>
              <a:defRPr sz="2800" b="0" i="0">
                <a:solidFill>
                  <a:schemeClr val="tx1"/>
                </a:solidFill>
                <a:latin typeface="Century Gothic" panose="020B0502020202020204" pitchFamily="34" charset="0"/>
                <a:cs typeface="Gill Sans Light" panose="020B0302020104020203" pitchFamily="34" charset="-79"/>
              </a:defRPr>
            </a:lvl3pPr>
            <a:lvl4pPr>
              <a:defRPr sz="2400" b="0" i="0">
                <a:solidFill>
                  <a:schemeClr val="tx1"/>
                </a:solidFill>
                <a:latin typeface="Century Gothic" panose="020B0502020202020204" pitchFamily="34" charset="0"/>
                <a:cs typeface="Gill Sans Light" panose="020B0302020104020203" pitchFamily="34" charset="-79"/>
              </a:defRPr>
            </a:lvl4pPr>
            <a:lvl5pPr>
              <a:defRPr sz="2000" b="0" i="0">
                <a:solidFill>
                  <a:schemeClr val="tx1"/>
                </a:solidFill>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Click to add text</a:t>
            </a:r>
          </a:p>
          <a:p>
            <a:pPr lvl="4"/>
            <a:r>
              <a:rPr lang="en-US" noProof="0" dirty="0"/>
              <a:t>Click to add text</a:t>
            </a:r>
          </a:p>
        </p:txBody>
      </p:sp>
      <p:sp>
        <p:nvSpPr>
          <p:cNvPr id="3" name="Holder 4">
            <a:extLst>
              <a:ext uri="{FF2B5EF4-FFF2-40B4-BE49-F238E27FC236}">
                <a16:creationId xmlns:a16="http://schemas.microsoft.com/office/drawing/2014/main" id="{A7C801FD-7591-6C79-56D7-7E80A0FF4639}"/>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6" name="Holder 5">
            <a:extLst>
              <a:ext uri="{FF2B5EF4-FFF2-40B4-BE49-F238E27FC236}">
                <a16:creationId xmlns:a16="http://schemas.microsoft.com/office/drawing/2014/main" id="{0DE28852-FCCF-4EA7-86D9-15A501C821B7}"/>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11" name="Holder 6">
            <a:extLst>
              <a:ext uri="{FF2B5EF4-FFF2-40B4-BE49-F238E27FC236}">
                <a16:creationId xmlns:a16="http://schemas.microsoft.com/office/drawing/2014/main" id="{16110670-B8E4-D003-C8B4-9E3DC0874A38}"/>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327293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eld en opsommin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918A5CEE-B571-7532-9DDA-D2180EFC9043}"/>
              </a:ext>
            </a:extLst>
          </p:cNvPr>
          <p:cNvSpPr>
            <a:spLocks noGrp="1"/>
          </p:cNvSpPr>
          <p:nvPr>
            <p:ph type="title"/>
          </p:nvPr>
        </p:nvSpPr>
        <p:spPr>
          <a:xfrm>
            <a:off x="1076271" y="854075"/>
            <a:ext cx="17967380" cy="923330"/>
          </a:xfrm>
          <a:prstGeom prst="rect">
            <a:avLst/>
          </a:prstGeom>
        </p:spPr>
        <p:txBody>
          <a:bodyPr wrap="square" lIns="0" tIns="0" rIns="0" bIns="0">
            <a:spAutoFit/>
          </a:bodyPr>
          <a:lstStyle>
            <a:lvl1pPr>
              <a:defRPr sz="60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4" name="Полилиния 20">
            <a:extLst>
              <a:ext uri="{FF2B5EF4-FFF2-40B4-BE49-F238E27FC236}">
                <a16:creationId xmlns:a16="http://schemas.microsoft.com/office/drawing/2014/main" id="{1AA41CAA-BE21-953A-5497-A34017ACC2CD}"/>
              </a:ext>
            </a:extLst>
          </p:cNvPr>
          <p:cNvSpPr>
            <a:spLocks noGrp="1" noChangeAspect="1"/>
          </p:cNvSpPr>
          <p:nvPr>
            <p:ph type="pic" sz="quarter" idx="13" hasCustomPrompt="1"/>
          </p:nvPr>
        </p:nvSpPr>
        <p:spPr>
          <a:xfrm>
            <a:off x="0" y="2419715"/>
            <a:ext cx="9518650" cy="7200000"/>
          </a:xfrm>
          <a:prstGeom prst="rect">
            <a:avLst/>
          </a:prstGeom>
          <a:solidFill>
            <a:schemeClr val="accent2">
              <a:lumMod val="20000"/>
              <a:lumOff val="80000"/>
            </a:schemeClr>
          </a:solidFill>
        </p:spPr>
        <p:txBody>
          <a:bodyPr wrap="square" lIns="0" tIns="0" rIns="0" bIns="0" anchor="ctr" anchorCtr="0">
            <a:noAutofit/>
          </a:bodyPr>
          <a:lstStyle>
            <a:lvl1pPr marL="0" marR="0" indent="0" algn="ctr" defTabSz="914400" eaLnBrk="1" fontAlgn="auto" latinLnBrk="0" hangingPunct="1">
              <a:lnSpc>
                <a:spcPct val="100000"/>
              </a:lnSpc>
              <a:spcBef>
                <a:spcPts val="0"/>
              </a:spcBef>
              <a:spcAft>
                <a:spcPts val="0"/>
              </a:spcAft>
              <a:buClrTx/>
              <a:buSzTx/>
              <a:buFontTx/>
              <a:buNone/>
              <a:tabLst/>
              <a:defRPr sz="2400" b="0" i="0">
                <a:latin typeface="Century Gothic" panose="020B0502020202020204" pitchFamily="34" charset="0"/>
                <a:cs typeface="Gill Sans Light" panose="020B0302020104020203" pitchFamily="34" charset="-79"/>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INSERT IMAGE HERE</a:t>
            </a:r>
            <a:endParaRPr lang="uk-UA" dirty="0"/>
          </a:p>
        </p:txBody>
      </p:sp>
      <p:sp>
        <p:nvSpPr>
          <p:cNvPr id="6" name="Текст 12">
            <a:extLst>
              <a:ext uri="{FF2B5EF4-FFF2-40B4-BE49-F238E27FC236}">
                <a16:creationId xmlns:a16="http://schemas.microsoft.com/office/drawing/2014/main" id="{D43DA026-0374-7EB1-CA0D-D8D11438D229}"/>
              </a:ext>
            </a:extLst>
          </p:cNvPr>
          <p:cNvSpPr>
            <a:spLocks noGrp="1"/>
          </p:cNvSpPr>
          <p:nvPr>
            <p:ph type="body" sz="quarter" idx="16" hasCustomPrompt="1"/>
          </p:nvPr>
        </p:nvSpPr>
        <p:spPr>
          <a:xfrm>
            <a:off x="10052051" y="2414315"/>
            <a:ext cx="8991600" cy="7200000"/>
          </a:xfrm>
          <a:prstGeom prst="rect">
            <a:avLst/>
          </a:prstGeom>
        </p:spPr>
        <p:txBody>
          <a:bodyPr lIns="0"/>
          <a:lstStyle>
            <a:lvl1pPr marL="742950" indent="-742950">
              <a:buClr>
                <a:schemeClr val="bg2"/>
              </a:buClr>
              <a:buFont typeface="+mj-lt"/>
              <a:buAutoNum type="arabicPeriod"/>
              <a:defRPr sz="3600" b="0" i="0">
                <a:latin typeface="Century Gothic" panose="020B0502020202020204" pitchFamily="34" charset="0"/>
                <a:cs typeface="Gill Sans Light" panose="020B0302020104020203" pitchFamily="34" charset="-79"/>
              </a:defRPr>
            </a:lvl1pPr>
            <a:lvl2pPr marL="971550" indent="-514350">
              <a:buClr>
                <a:schemeClr val="bg2"/>
              </a:buClr>
              <a:buFont typeface="+mj-lt"/>
              <a:buAutoNum type="arabicPeriod"/>
              <a:defRPr sz="3200" b="0" i="0">
                <a:latin typeface="Century Gothic" panose="020B0502020202020204" pitchFamily="34" charset="0"/>
                <a:cs typeface="Gill Sans Light" panose="020B0302020104020203" pitchFamily="34" charset="-79"/>
              </a:defRPr>
            </a:lvl2pPr>
            <a:lvl3pPr marL="1428750" indent="-514350">
              <a:buClr>
                <a:schemeClr val="bg2"/>
              </a:buClr>
              <a:buFont typeface="+mj-lt"/>
              <a:buAutoNum type="arabicPeriod"/>
              <a:defRPr sz="2800" b="0" i="0">
                <a:latin typeface="Century Gothic" panose="020B0502020202020204" pitchFamily="34" charset="0"/>
                <a:cs typeface="Gill Sans Light" panose="020B0302020104020203" pitchFamily="34" charset="-79"/>
              </a:defRPr>
            </a:lvl3pPr>
            <a:lvl4pPr marL="1828800" indent="-457200">
              <a:buClr>
                <a:schemeClr val="bg2"/>
              </a:buClr>
              <a:buFont typeface="+mj-lt"/>
              <a:buAutoNum type="arabicPeriod"/>
              <a:defRPr sz="2400" b="0" i="0">
                <a:latin typeface="Century Gothic" panose="020B0502020202020204" pitchFamily="34" charset="0"/>
                <a:cs typeface="Gill Sans Light" panose="020B0302020104020203" pitchFamily="34" charset="-79"/>
              </a:defRPr>
            </a:lvl4pPr>
            <a:lvl5pPr marL="2286000" indent="-457200">
              <a:buClr>
                <a:schemeClr val="bg2"/>
              </a:buClr>
              <a:buFont typeface="+mj-lt"/>
              <a:buAutoNum type="arabicPeriod"/>
              <a:defRPr sz="2000" b="0" i="0">
                <a:latin typeface="Century Gothic" panose="020B0502020202020204" pitchFamily="34" charset="0"/>
                <a:cs typeface="Gill Sans Light" panose="020B0302020104020203" pitchFamily="34" charset="-79"/>
              </a:defRPr>
            </a:lvl5pPr>
          </a:lstStyle>
          <a:p>
            <a:pPr lvl="0"/>
            <a:r>
              <a:rPr lang="en-US" noProof="0" dirty="0"/>
              <a:t>Click to add text</a:t>
            </a:r>
          </a:p>
          <a:p>
            <a:pPr lvl="1"/>
            <a:r>
              <a:rPr lang="en-US" noProof="0" dirty="0"/>
              <a:t>Click to add text</a:t>
            </a:r>
          </a:p>
          <a:p>
            <a:pPr lvl="2"/>
            <a:r>
              <a:rPr lang="en-US" noProof="0" dirty="0"/>
              <a:t>Click to add text</a:t>
            </a:r>
          </a:p>
          <a:p>
            <a:pPr lvl="3"/>
            <a:r>
              <a:rPr lang="en-US" noProof="0" dirty="0"/>
              <a:t>Click to add text</a:t>
            </a:r>
          </a:p>
          <a:p>
            <a:pPr lvl="4"/>
            <a:r>
              <a:rPr lang="en-US" noProof="0" dirty="0"/>
              <a:t>Click to add text</a:t>
            </a:r>
          </a:p>
        </p:txBody>
      </p:sp>
      <p:sp>
        <p:nvSpPr>
          <p:cNvPr id="3" name="Holder 4">
            <a:extLst>
              <a:ext uri="{FF2B5EF4-FFF2-40B4-BE49-F238E27FC236}">
                <a16:creationId xmlns:a16="http://schemas.microsoft.com/office/drawing/2014/main" id="{8C6C9786-C01D-FD5F-3F99-AD6035E2099B}"/>
              </a:ext>
            </a:extLst>
          </p:cNvPr>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5" name="Holder 5">
            <a:extLst>
              <a:ext uri="{FF2B5EF4-FFF2-40B4-BE49-F238E27FC236}">
                <a16:creationId xmlns:a16="http://schemas.microsoft.com/office/drawing/2014/main" id="{5EA54050-AD01-808F-2BE8-4746B22FDAE8}"/>
              </a:ext>
            </a:extLst>
          </p:cNvPr>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a:t>16 januari 2024</a:t>
            </a:r>
            <a:endParaRPr lang="en-US" dirty="0"/>
          </a:p>
        </p:txBody>
      </p:sp>
      <p:sp>
        <p:nvSpPr>
          <p:cNvPr id="7" name="Holder 6">
            <a:extLst>
              <a:ext uri="{FF2B5EF4-FFF2-40B4-BE49-F238E27FC236}">
                <a16:creationId xmlns:a16="http://schemas.microsoft.com/office/drawing/2014/main" id="{BB3F7FB5-5A7B-CC3D-6C6E-274F3A240EB1}"/>
              </a:ext>
            </a:extLst>
          </p:cNvPr>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spTree>
    <p:extLst>
      <p:ext uri="{BB962C8B-B14F-4D97-AF65-F5344CB8AC3E}">
        <p14:creationId xmlns:p14="http://schemas.microsoft.com/office/powerpoint/2010/main" val="398817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Hoofdstuk">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0D54C0DB-8DEB-58BE-CDEA-A7A36B55B786}"/>
              </a:ext>
            </a:extLst>
          </p:cNvPr>
          <p:cNvSpPr/>
          <p:nvPr userDrawn="1"/>
        </p:nvSpPr>
        <p:spPr>
          <a:xfrm>
            <a:off x="0" y="2170900"/>
            <a:ext cx="20104098" cy="9143709"/>
          </a:xfrm>
          <a:custGeom>
            <a:avLst/>
            <a:gdLst>
              <a:gd name="connsiteX0" fmla="*/ 0 w 20121032"/>
              <a:gd name="connsiteY0" fmla="*/ 0 h 3402487"/>
              <a:gd name="connsiteX1" fmla="*/ 16933 w 20121032"/>
              <a:gd name="connsiteY1" fmla="*/ 3402488 h 3402487"/>
              <a:gd name="connsiteX2" fmla="*/ 20121032 w 20121032"/>
              <a:gd name="connsiteY2" fmla="*/ 3402488 h 3402487"/>
              <a:gd name="connsiteX3" fmla="*/ 20121032 w 20121032"/>
              <a:gd name="connsiteY3" fmla="*/ 1454903 h 3402487"/>
              <a:gd name="connsiteX4" fmla="*/ 0 w 20121032"/>
              <a:gd name="connsiteY4" fmla="*/ 0 h 3402487"/>
              <a:gd name="connsiteX0" fmla="*/ 0 w 20121032"/>
              <a:gd name="connsiteY0" fmla="*/ 0 h 3402489"/>
              <a:gd name="connsiteX1" fmla="*/ 16933 w 20121032"/>
              <a:gd name="connsiteY1" fmla="*/ 3402488 h 3402489"/>
              <a:gd name="connsiteX2" fmla="*/ 20121032 w 20121032"/>
              <a:gd name="connsiteY2" fmla="*/ 3402488 h 3402489"/>
              <a:gd name="connsiteX3" fmla="*/ 20104099 w 20121032"/>
              <a:gd name="connsiteY3" fmla="*/ 1754691 h 3402489"/>
              <a:gd name="connsiteX4" fmla="*/ 0 w 20121032"/>
              <a:gd name="connsiteY4" fmla="*/ 0 h 3402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032" h="3402489">
                <a:moveTo>
                  <a:pt x="0" y="0"/>
                </a:moveTo>
                <a:cubicBezTo>
                  <a:pt x="5644" y="1134163"/>
                  <a:pt x="11289" y="2268325"/>
                  <a:pt x="16933" y="3402488"/>
                </a:cubicBezTo>
                <a:lnTo>
                  <a:pt x="20121032" y="3402488"/>
                </a:lnTo>
                <a:lnTo>
                  <a:pt x="20104099" y="1754691"/>
                </a:lnTo>
                <a:lnTo>
                  <a:pt x="0" y="0"/>
                </a:lnTo>
                <a:close/>
              </a:path>
            </a:pathLst>
          </a:custGeom>
          <a:solidFill>
            <a:srgbClr val="B0DCDA">
              <a:alpha val="25000"/>
            </a:srgbClr>
          </a:solidFill>
        </p:spPr>
        <p:txBody>
          <a:bodyPr wrap="square" lIns="0" tIns="0" rIns="0" bIns="0" rtlCol="0"/>
          <a:lstStyle/>
          <a:p>
            <a:endParaRPr dirty="0"/>
          </a:p>
        </p:txBody>
      </p:sp>
      <p:sp>
        <p:nvSpPr>
          <p:cNvPr id="3" name="Holder 2">
            <a:extLst>
              <a:ext uri="{FF2B5EF4-FFF2-40B4-BE49-F238E27FC236}">
                <a16:creationId xmlns:a16="http://schemas.microsoft.com/office/drawing/2014/main" id="{AE21EEF2-A93A-A30B-B257-49C2C8A39D95}"/>
              </a:ext>
            </a:extLst>
          </p:cNvPr>
          <p:cNvSpPr>
            <a:spLocks noGrp="1"/>
          </p:cNvSpPr>
          <p:nvPr>
            <p:ph type="title"/>
          </p:nvPr>
        </p:nvSpPr>
        <p:spPr>
          <a:xfrm>
            <a:off x="979042" y="5712617"/>
            <a:ext cx="18449869" cy="1015663"/>
          </a:xfrm>
          <a:prstGeom prst="rect">
            <a:avLst/>
          </a:prstGeom>
        </p:spPr>
        <p:txBody>
          <a:bodyPr wrap="square" lIns="0" tIns="0" rIns="0" bIns="0">
            <a:spAutoFit/>
          </a:bodyPr>
          <a:lstStyle>
            <a:lvl1pPr>
              <a:defRPr sz="6600" b="0" i="0">
                <a:solidFill>
                  <a:srgbClr val="ED1C24"/>
                </a:solidFill>
                <a:latin typeface="Century Gothic" panose="020B0502020202020204" pitchFamily="34" charset="0"/>
                <a:cs typeface="Century Gothic" panose="020B0502020202020204" pitchFamily="34" charset="0"/>
              </a:defRPr>
            </a:lvl1pPr>
          </a:lstStyle>
          <a:p>
            <a:r>
              <a:rPr lang="nl-NL" noProof="0"/>
              <a:t>Klik om stijl te bewerken</a:t>
            </a:r>
            <a:endParaRPr lang="en-US" noProof="0" dirty="0"/>
          </a:p>
        </p:txBody>
      </p:sp>
      <p:sp>
        <p:nvSpPr>
          <p:cNvPr id="4" name="Text Placeholder 18">
            <a:extLst>
              <a:ext uri="{FF2B5EF4-FFF2-40B4-BE49-F238E27FC236}">
                <a16:creationId xmlns:a16="http://schemas.microsoft.com/office/drawing/2014/main" id="{95801C33-FB53-F5CC-7438-F1BEB3058A13}"/>
              </a:ext>
            </a:extLst>
          </p:cNvPr>
          <p:cNvSpPr>
            <a:spLocks noGrp="1"/>
          </p:cNvSpPr>
          <p:nvPr>
            <p:ph type="body" sz="quarter" idx="15"/>
          </p:nvPr>
        </p:nvSpPr>
        <p:spPr>
          <a:xfrm>
            <a:off x="963220" y="7899685"/>
            <a:ext cx="18449869" cy="1119130"/>
          </a:xfrm>
          <a:prstGeom prst="rect">
            <a:avLst/>
          </a:prstGeom>
        </p:spPr>
        <p:txBody>
          <a:bodyPr wrap="square" lIns="0" anchor="t" anchorCtr="0">
            <a:noAutofit/>
          </a:bodyPr>
          <a:lstStyle>
            <a:lvl1pPr algn="l">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nl-NL" noProof="0"/>
              <a:t>Klikken om de tekststijl van het model te bewerken</a:t>
            </a:r>
          </a:p>
        </p:txBody>
      </p:sp>
      <p:pic>
        <p:nvPicPr>
          <p:cNvPr id="7" name="Picture 6" descr="A red heart with black background&#10;&#10;Description automatically generated">
            <a:extLst>
              <a:ext uri="{FF2B5EF4-FFF2-40B4-BE49-F238E27FC236}">
                <a16:creationId xmlns:a16="http://schemas.microsoft.com/office/drawing/2014/main" id="{9D86C991-BDC9-129F-4816-57D520943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96866" y="695022"/>
            <a:ext cx="1860661" cy="1644824"/>
          </a:xfrm>
          <a:prstGeom prst="rect">
            <a:avLst/>
          </a:prstGeom>
        </p:spPr>
      </p:pic>
    </p:spTree>
    <p:extLst>
      <p:ext uri="{BB962C8B-B14F-4D97-AF65-F5344CB8AC3E}">
        <p14:creationId xmlns:p14="http://schemas.microsoft.com/office/powerpoint/2010/main" val="148998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leur of beeld met titel">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BC591D4-66C0-C7D2-4ECC-DEDC2B40B0EE}"/>
              </a:ext>
            </a:extLst>
          </p:cNvPr>
          <p:cNvSpPr>
            <a:spLocks noGrp="1"/>
          </p:cNvSpPr>
          <p:nvPr>
            <p:ph type="pic" sz="quarter" idx="10" hasCustomPrompt="1"/>
          </p:nvPr>
        </p:nvSpPr>
        <p:spPr>
          <a:xfrm>
            <a:off x="0" y="0"/>
            <a:ext cx="20104100" cy="11309350"/>
          </a:xfrm>
          <a:prstGeom prst="rect">
            <a:avLst/>
          </a:prstGeom>
          <a:solidFill>
            <a:schemeClr val="bg2"/>
          </a:solidFill>
        </p:spPr>
        <p:txBody>
          <a:bodyPr anchor="ctr" anchorCtr="0"/>
          <a:lstStyle>
            <a:lvl1pPr>
              <a:defRPr sz="4000" b="0" i="0">
                <a:solidFill>
                  <a:schemeClr val="accent6">
                    <a:lumMod val="75000"/>
                  </a:schemeClr>
                </a:solidFill>
                <a:latin typeface="Century Gothic" panose="020B0502020202020204" pitchFamily="34" charset="0"/>
                <a:cs typeface="Gill Sans Light" panose="020B0302020104020203" pitchFamily="34" charset="-79"/>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INSERT IMAGE HERE</a:t>
            </a:r>
            <a:endParaRPr lang="uk-UA" dirty="0"/>
          </a:p>
          <a:p>
            <a:endParaRPr lang="uk-UA" dirty="0"/>
          </a:p>
        </p:txBody>
      </p:sp>
      <p:sp>
        <p:nvSpPr>
          <p:cNvPr id="2" name="Holder 2">
            <a:extLst>
              <a:ext uri="{FF2B5EF4-FFF2-40B4-BE49-F238E27FC236}">
                <a16:creationId xmlns:a16="http://schemas.microsoft.com/office/drawing/2014/main" id="{3154F8EC-7F05-E506-EE8E-76E640EB5CF8}"/>
              </a:ext>
            </a:extLst>
          </p:cNvPr>
          <p:cNvSpPr>
            <a:spLocks noGrp="1"/>
          </p:cNvSpPr>
          <p:nvPr>
            <p:ph type="title" hasCustomPrompt="1"/>
          </p:nvPr>
        </p:nvSpPr>
        <p:spPr>
          <a:xfrm>
            <a:off x="1060450" y="3641110"/>
            <a:ext cx="17983200" cy="1015663"/>
          </a:xfrm>
          <a:prstGeom prst="rect">
            <a:avLst/>
          </a:prstGeom>
        </p:spPr>
        <p:txBody>
          <a:bodyPr lIns="0" tIns="0" rIns="0" bIns="0" anchor="ctr" anchorCtr="0"/>
          <a:lstStyle>
            <a:lvl1pPr algn="ctr">
              <a:defRPr sz="6600" b="0" i="0">
                <a:solidFill>
                  <a:schemeClr val="accent1"/>
                </a:solidFill>
                <a:latin typeface="Century Gothic" panose="020B0502020202020204" pitchFamily="34" charset="0"/>
                <a:cs typeface="Gill Sans Light" panose="020B0302020104020203" pitchFamily="34" charset="-79"/>
              </a:defRPr>
            </a:lvl1pPr>
          </a:lstStyle>
          <a:p>
            <a:r>
              <a:rPr lang="en-US" noProof="0" dirty="0"/>
              <a:t>Click to add text</a:t>
            </a:r>
          </a:p>
        </p:txBody>
      </p:sp>
      <p:sp>
        <p:nvSpPr>
          <p:cNvPr id="5" name="Text Placeholder 18">
            <a:extLst>
              <a:ext uri="{FF2B5EF4-FFF2-40B4-BE49-F238E27FC236}">
                <a16:creationId xmlns:a16="http://schemas.microsoft.com/office/drawing/2014/main" id="{03D1D42A-3D51-3DBF-CAD6-A750D073E277}"/>
              </a:ext>
            </a:extLst>
          </p:cNvPr>
          <p:cNvSpPr>
            <a:spLocks noGrp="1"/>
          </p:cNvSpPr>
          <p:nvPr>
            <p:ph type="body" sz="quarter" idx="15" hasCustomPrompt="1"/>
          </p:nvPr>
        </p:nvSpPr>
        <p:spPr>
          <a:xfrm>
            <a:off x="5187358" y="7703897"/>
            <a:ext cx="9833540" cy="1119130"/>
          </a:xfrm>
          <a:prstGeom prst="rect">
            <a:avLst/>
          </a:prstGeom>
        </p:spPr>
        <p:txBody>
          <a:bodyPr wrap="square" lIns="0" anchor="ctr" anchorCtr="0">
            <a:noAutofit/>
          </a:bodyPr>
          <a:lstStyle>
            <a:lvl1pPr algn="ctr">
              <a:defRPr sz="3200" b="1" i="0">
                <a:solidFill>
                  <a:schemeClr val="tx1"/>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en-US" noProof="0" dirty="0"/>
              <a:t>Click to edit Master text styles</a:t>
            </a:r>
          </a:p>
        </p:txBody>
      </p:sp>
    </p:spTree>
    <p:extLst>
      <p:ext uri="{BB962C8B-B14F-4D97-AF65-F5344CB8AC3E}">
        <p14:creationId xmlns:p14="http://schemas.microsoft.com/office/powerpoint/2010/main" val="122759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leur of beeld met titel 2">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BC591D4-66C0-C7D2-4ECC-DEDC2B40B0EE}"/>
              </a:ext>
            </a:extLst>
          </p:cNvPr>
          <p:cNvSpPr>
            <a:spLocks noGrp="1"/>
          </p:cNvSpPr>
          <p:nvPr>
            <p:ph type="pic" sz="quarter" idx="10" hasCustomPrompt="1"/>
          </p:nvPr>
        </p:nvSpPr>
        <p:spPr>
          <a:xfrm>
            <a:off x="0" y="0"/>
            <a:ext cx="20104100" cy="11309350"/>
          </a:xfrm>
          <a:prstGeom prst="rect">
            <a:avLst/>
          </a:prstGeom>
          <a:solidFill>
            <a:schemeClr val="accent2">
              <a:lumMod val="20000"/>
              <a:lumOff val="80000"/>
            </a:schemeClr>
          </a:solidFill>
        </p:spPr>
        <p:txBody>
          <a:bodyPr anchor="ctr" anchorCtr="0"/>
          <a:lstStyle>
            <a:lvl1pPr>
              <a:defRPr sz="4000" b="0" i="0">
                <a:solidFill>
                  <a:schemeClr val="accent6">
                    <a:lumMod val="75000"/>
                  </a:schemeClr>
                </a:solidFill>
                <a:latin typeface="Century Gothic" panose="020B0502020202020204" pitchFamily="34" charset="0"/>
                <a:cs typeface="Gill Sans Light" panose="020B0302020104020203" pitchFamily="34" charset="-79"/>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INSERT IMAGE HERE</a:t>
            </a:r>
            <a:endParaRPr lang="uk-UA" dirty="0"/>
          </a:p>
          <a:p>
            <a:endParaRPr lang="uk-UA" dirty="0"/>
          </a:p>
        </p:txBody>
      </p:sp>
      <p:sp>
        <p:nvSpPr>
          <p:cNvPr id="2" name="Holder 2">
            <a:extLst>
              <a:ext uri="{FF2B5EF4-FFF2-40B4-BE49-F238E27FC236}">
                <a16:creationId xmlns:a16="http://schemas.microsoft.com/office/drawing/2014/main" id="{BD388065-18FE-C83D-9D82-2AD86C91A347}"/>
              </a:ext>
            </a:extLst>
          </p:cNvPr>
          <p:cNvSpPr>
            <a:spLocks noGrp="1"/>
          </p:cNvSpPr>
          <p:nvPr>
            <p:ph type="title" hasCustomPrompt="1"/>
          </p:nvPr>
        </p:nvSpPr>
        <p:spPr>
          <a:xfrm>
            <a:off x="1060450" y="3641110"/>
            <a:ext cx="17983200" cy="1015663"/>
          </a:xfrm>
          <a:prstGeom prst="rect">
            <a:avLst/>
          </a:prstGeom>
        </p:spPr>
        <p:txBody>
          <a:bodyPr lIns="0" tIns="0" rIns="0" bIns="0" anchor="ctr" anchorCtr="0"/>
          <a:lstStyle>
            <a:lvl1pPr algn="ctr">
              <a:defRPr sz="6600" b="0" i="0">
                <a:solidFill>
                  <a:schemeClr val="tx2"/>
                </a:solidFill>
                <a:latin typeface="Century Gothic" panose="020B0502020202020204" pitchFamily="34" charset="0"/>
                <a:cs typeface="Gill Sans Light" panose="020B0302020104020203" pitchFamily="34" charset="-79"/>
              </a:defRPr>
            </a:lvl1pPr>
          </a:lstStyle>
          <a:p>
            <a:r>
              <a:rPr lang="en-US" noProof="0" dirty="0"/>
              <a:t>Click to add text</a:t>
            </a:r>
          </a:p>
        </p:txBody>
      </p:sp>
      <p:sp>
        <p:nvSpPr>
          <p:cNvPr id="5" name="Text Placeholder 18">
            <a:extLst>
              <a:ext uri="{FF2B5EF4-FFF2-40B4-BE49-F238E27FC236}">
                <a16:creationId xmlns:a16="http://schemas.microsoft.com/office/drawing/2014/main" id="{9CCFC65C-28BB-8FB1-A5AC-F4B7D7CD6743}"/>
              </a:ext>
            </a:extLst>
          </p:cNvPr>
          <p:cNvSpPr>
            <a:spLocks noGrp="1"/>
          </p:cNvSpPr>
          <p:nvPr>
            <p:ph type="body" sz="quarter" idx="15" hasCustomPrompt="1"/>
          </p:nvPr>
        </p:nvSpPr>
        <p:spPr>
          <a:xfrm>
            <a:off x="5187358" y="7703897"/>
            <a:ext cx="9833540" cy="1119130"/>
          </a:xfrm>
          <a:prstGeom prst="rect">
            <a:avLst/>
          </a:prstGeom>
        </p:spPr>
        <p:txBody>
          <a:bodyPr wrap="square" lIns="0" anchor="ctr" anchorCtr="0">
            <a:noAutofit/>
          </a:bodyPr>
          <a:lstStyle>
            <a:lvl1pPr algn="ctr">
              <a:defRPr sz="3200" b="1" i="0">
                <a:solidFill>
                  <a:schemeClr val="bg2"/>
                </a:solidFill>
                <a:latin typeface="Century Gothic" panose="020B0502020202020204" pitchFamily="34" charset="0"/>
                <a:cs typeface="Gill Sans SemiBold" panose="020B0502020104020203" pitchFamily="34" charset="-79"/>
              </a:defRPr>
            </a:lvl1pPr>
            <a:lvl2pPr>
              <a:defRPr sz="1000">
                <a:latin typeface="+mn-lt"/>
              </a:defRPr>
            </a:lvl2pPr>
            <a:lvl3pPr>
              <a:defRPr sz="1000">
                <a:latin typeface="+mn-lt"/>
              </a:defRPr>
            </a:lvl3pPr>
            <a:lvl4pPr>
              <a:defRPr sz="1000">
                <a:latin typeface="+mn-lt"/>
              </a:defRPr>
            </a:lvl4pPr>
            <a:lvl5pPr>
              <a:defRPr sz="1000">
                <a:latin typeface="+mn-lt"/>
              </a:defRPr>
            </a:lvl5pPr>
          </a:lstStyle>
          <a:p>
            <a:pPr lvl="0"/>
            <a:r>
              <a:rPr lang="en-US" noProof="0" dirty="0"/>
              <a:t>Click to edit Master text styles</a:t>
            </a:r>
          </a:p>
        </p:txBody>
      </p:sp>
    </p:spTree>
    <p:extLst>
      <p:ext uri="{BB962C8B-B14F-4D97-AF65-F5344CB8AC3E}">
        <p14:creationId xmlns:p14="http://schemas.microsoft.com/office/powerpoint/2010/main" val="1969614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97937371-B861-0C91-EAA6-14CDC7594D40}"/>
              </a:ext>
            </a:extLst>
          </p:cNvPr>
          <p:cNvSpPr/>
          <p:nvPr userDrawn="1"/>
        </p:nvSpPr>
        <p:spPr>
          <a:xfrm>
            <a:off x="0" y="10047163"/>
            <a:ext cx="20108455" cy="1262187"/>
          </a:xfrm>
          <a:custGeom>
            <a:avLst/>
            <a:gdLst>
              <a:gd name="connsiteX0" fmla="*/ 0 w 20104100"/>
              <a:gd name="connsiteY0" fmla="*/ 0 h 1082675"/>
              <a:gd name="connsiteX1" fmla="*/ 20104100 w 20104100"/>
              <a:gd name="connsiteY1" fmla="*/ 0 h 1082675"/>
              <a:gd name="connsiteX2" fmla="*/ 20104100 w 20104100"/>
              <a:gd name="connsiteY2" fmla="*/ 1082675 h 1082675"/>
              <a:gd name="connsiteX3" fmla="*/ 0 w 20104100"/>
              <a:gd name="connsiteY3" fmla="*/ 1082675 h 1082675"/>
              <a:gd name="connsiteX4" fmla="*/ 0 w 20104100"/>
              <a:gd name="connsiteY4" fmla="*/ 0 h 1082675"/>
              <a:gd name="connsiteX0" fmla="*/ 0 w 20108455"/>
              <a:gd name="connsiteY0" fmla="*/ 0 h 1082675"/>
              <a:gd name="connsiteX1" fmla="*/ 20108455 w 20108455"/>
              <a:gd name="connsiteY1" fmla="*/ 313508 h 1082675"/>
              <a:gd name="connsiteX2" fmla="*/ 20104100 w 20108455"/>
              <a:gd name="connsiteY2" fmla="*/ 1082675 h 1082675"/>
              <a:gd name="connsiteX3" fmla="*/ 0 w 20108455"/>
              <a:gd name="connsiteY3" fmla="*/ 1082675 h 1082675"/>
              <a:gd name="connsiteX4" fmla="*/ 0 w 20108455"/>
              <a:gd name="connsiteY4" fmla="*/ 0 h 108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8455" h="1082675">
                <a:moveTo>
                  <a:pt x="0" y="0"/>
                </a:moveTo>
                <a:lnTo>
                  <a:pt x="20108455" y="313508"/>
                </a:lnTo>
                <a:cubicBezTo>
                  <a:pt x="20107003" y="569897"/>
                  <a:pt x="20105552" y="826286"/>
                  <a:pt x="20104100" y="1082675"/>
                </a:cubicBezTo>
                <a:lnTo>
                  <a:pt x="0" y="1082675"/>
                </a:lnTo>
                <a:lnTo>
                  <a:pt x="0" y="0"/>
                </a:lnTo>
                <a:close/>
              </a:path>
            </a:pathLst>
          </a:custGeom>
          <a:solidFill>
            <a:srgbClr val="B0DCDA">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older 4"/>
          <p:cNvSpPr>
            <a:spLocks noGrp="1"/>
          </p:cNvSpPr>
          <p:nvPr>
            <p:ph type="ftr" sz="quarter" idx="5"/>
          </p:nvPr>
        </p:nvSpPr>
        <p:spPr>
          <a:xfrm>
            <a:off x="5947594" y="10683875"/>
            <a:ext cx="8229600" cy="276999"/>
          </a:xfrm>
          <a:prstGeom prst="rect">
            <a:avLst/>
          </a:prstGeom>
        </p:spPr>
        <p:txBody>
          <a:bodyPr wrap="square" lIns="0" tIns="0" rIns="0" bIns="0">
            <a:spAutoFit/>
          </a:bodyPr>
          <a:lstStyle>
            <a:lvl1pPr algn="ctr">
              <a:defRPr>
                <a:solidFill>
                  <a:schemeClr val="tx1">
                    <a:tint val="75000"/>
                  </a:schemeClr>
                </a:solidFill>
                <a:latin typeface="+mn-lt"/>
              </a:defRPr>
            </a:lvl1pPr>
          </a:lstStyle>
          <a:p>
            <a:r>
              <a:rPr lang="nl-NL"/>
              <a:t>NVVC 2024</a:t>
            </a:r>
            <a:endParaRPr lang="nl-NL" dirty="0"/>
          </a:p>
        </p:txBody>
      </p:sp>
      <p:sp>
        <p:nvSpPr>
          <p:cNvPr id="5" name="Holder 5"/>
          <p:cNvSpPr>
            <a:spLocks noGrp="1"/>
          </p:cNvSpPr>
          <p:nvPr>
            <p:ph type="dt" sz="half" idx="6"/>
          </p:nvPr>
        </p:nvSpPr>
        <p:spPr>
          <a:xfrm>
            <a:off x="1310005" y="10683875"/>
            <a:ext cx="2549348" cy="276999"/>
          </a:xfrm>
          <a:prstGeom prst="rect">
            <a:avLst/>
          </a:prstGeom>
        </p:spPr>
        <p:txBody>
          <a:bodyPr wrap="square" lIns="0" tIns="0" rIns="0" bIns="0">
            <a:spAutoFit/>
          </a:bodyPr>
          <a:lstStyle>
            <a:lvl1pPr algn="l">
              <a:defRPr>
                <a:solidFill>
                  <a:schemeClr val="tx1">
                    <a:tint val="75000"/>
                  </a:schemeClr>
                </a:solidFill>
                <a:latin typeface="+mn-lt"/>
              </a:defRPr>
            </a:lvl1pPr>
          </a:lstStyle>
          <a:p>
            <a:r>
              <a:rPr lang="en-US" noProof="0"/>
              <a:t>16 januari 2024</a:t>
            </a:r>
            <a:endParaRPr lang="nl-NL" noProof="0" dirty="0"/>
          </a:p>
        </p:txBody>
      </p:sp>
      <p:sp>
        <p:nvSpPr>
          <p:cNvPr id="6" name="Holder 6"/>
          <p:cNvSpPr>
            <a:spLocks noGrp="1"/>
          </p:cNvSpPr>
          <p:nvPr>
            <p:ph type="sldNum" sz="quarter" idx="7"/>
          </p:nvPr>
        </p:nvSpPr>
        <p:spPr>
          <a:xfrm>
            <a:off x="16860018" y="10683875"/>
            <a:ext cx="1905000" cy="276999"/>
          </a:xfrm>
          <a:prstGeom prst="rect">
            <a:avLst/>
          </a:prstGeom>
        </p:spPr>
        <p:txBody>
          <a:bodyPr wrap="square" lIns="0" tIns="0" rIns="0" bIns="0">
            <a:spAutoFit/>
          </a:bodyPr>
          <a:lstStyle>
            <a:lvl1pPr algn="r">
              <a:defRPr>
                <a:solidFill>
                  <a:schemeClr val="tx1">
                    <a:tint val="75000"/>
                  </a:schemeClr>
                </a:solidFill>
                <a:latin typeface="+mn-lt"/>
              </a:defRPr>
            </a:lvl1pPr>
          </a:lstStyle>
          <a:p>
            <a:fld id="{B6F15528-21DE-4FAA-801E-634DDDAF4B2B}" type="slidenum">
              <a:rPr lang="en-NL" smtClean="0"/>
              <a:pPr/>
              <a:t>‹nr.›</a:t>
            </a:fld>
            <a:endParaRPr lang="en-NL" dirty="0"/>
          </a:p>
        </p:txBody>
      </p:sp>
      <p:cxnSp>
        <p:nvCxnSpPr>
          <p:cNvPr id="10" name="Straight Connector 9">
            <a:extLst>
              <a:ext uri="{FF2B5EF4-FFF2-40B4-BE49-F238E27FC236}">
                <a16:creationId xmlns:a16="http://schemas.microsoft.com/office/drawing/2014/main" id="{4A8C07AF-E09A-C2AE-0D60-9AC23BE566E1}"/>
              </a:ext>
            </a:extLst>
          </p:cNvPr>
          <p:cNvCxnSpPr/>
          <p:nvPr userDrawn="1"/>
        </p:nvCxnSpPr>
        <p:spPr>
          <a:xfrm flipV="1">
            <a:off x="1076271" y="10683875"/>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1F43E5-473F-C86E-23A4-23D665735477}"/>
              </a:ext>
            </a:extLst>
          </p:cNvPr>
          <p:cNvCxnSpPr/>
          <p:nvPr userDrawn="1"/>
        </p:nvCxnSpPr>
        <p:spPr>
          <a:xfrm flipV="1">
            <a:off x="1067504" y="0"/>
            <a:ext cx="0" cy="6254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222B0D8-1319-FA97-9FF9-5D670F1D14E6}"/>
              </a:ext>
            </a:extLst>
          </p:cNvPr>
          <p:cNvSpPr>
            <a:spLocks noGrp="1"/>
          </p:cNvSpPr>
          <p:nvPr>
            <p:ph type="body" idx="1"/>
          </p:nvPr>
        </p:nvSpPr>
        <p:spPr>
          <a:xfrm>
            <a:off x="1119901" y="2521599"/>
            <a:ext cx="17645117" cy="717708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pic>
        <p:nvPicPr>
          <p:cNvPr id="2" name="Picture 1" descr="A red heart with black background&#10;&#10;Description automatically generated">
            <a:extLst>
              <a:ext uri="{FF2B5EF4-FFF2-40B4-BE49-F238E27FC236}">
                <a16:creationId xmlns:a16="http://schemas.microsoft.com/office/drawing/2014/main" id="{C9D1AE99-1FC8-2A35-7DD5-3064402E53A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63294" y="10678256"/>
            <a:ext cx="549684" cy="485921"/>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72" r:id="rId2"/>
    <p:sldLayoutId id="2147483692" r:id="rId3"/>
    <p:sldLayoutId id="2147483669" r:id="rId4"/>
    <p:sldLayoutId id="2147483674" r:id="rId5"/>
    <p:sldLayoutId id="2147483689" r:id="rId6"/>
    <p:sldLayoutId id="2147483681" r:id="rId7"/>
    <p:sldLayoutId id="2147483685" r:id="rId8"/>
    <p:sldLayoutId id="2147483684" r:id="rId9"/>
    <p:sldLayoutId id="2147483686" r:id="rId10"/>
    <p:sldLayoutId id="2147483690" r:id="rId11"/>
    <p:sldLayoutId id="2147483691" r:id="rId12"/>
    <p:sldLayoutId id="2147483683" r:id="rId13"/>
    <p:sldLayoutId id="2147483665" r:id="rId14"/>
    <p:sldLayoutId id="2147483693" r:id="rId15"/>
    <p:sldLayoutId id="2147483694" r:id="rId16"/>
    <p:sldLayoutId id="2147483695" r:id="rId17"/>
    <p:sldLayoutId id="2147483696" r:id="rId18"/>
  </p:sldLayoutIdLst>
  <p:hf hdr="0" dt="0"/>
  <p:txStyles>
    <p:titleStyle>
      <a:lvl1pPr eaLnBrk="1" hangingPunct="1">
        <a:defRPr sz="6500" b="0" i="0" cap="all" baseline="0">
          <a:solidFill>
            <a:schemeClr val="tx2"/>
          </a:solidFill>
          <a:latin typeface="Century Gothic" panose="020B0502020202020204" pitchFamily="34" charset="0"/>
          <a:ea typeface="+mj-ea"/>
          <a:cs typeface="+mj-cs"/>
        </a:defRPr>
      </a:lvl1pPr>
    </p:titleStyle>
    <p:body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668" userDrawn="1">
          <p15:clr>
            <a:srgbClr val="F26B43"/>
          </p15:clr>
        </p15:guide>
        <p15:guide id="2" pos="11996" userDrawn="1">
          <p15:clr>
            <a:srgbClr val="F26B43"/>
          </p15:clr>
        </p15:guide>
        <p15:guide id="3" orient="horz" pos="682" userDrawn="1">
          <p15:clr>
            <a:srgbClr val="F26B43"/>
          </p15:clr>
        </p15:guide>
        <p15:guide id="4" orient="horz" pos="6442" userDrawn="1">
          <p15:clr>
            <a:srgbClr val="F26B43"/>
          </p15:clr>
        </p15:guide>
        <p15:guide id="5" pos="6332" userDrawn="1">
          <p15:clr>
            <a:srgbClr val="F26B43"/>
          </p15:clr>
        </p15:guide>
        <p15:guide id="6" orient="horz" pos="35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tmp"/><Relationship Id="rId4" Type="http://schemas.openxmlformats.org/officeDocument/2006/relationships/image" Target="../media/image11.tm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doi.org/10.1093/eurheartj/ehad195" TargetMode="External"/><Relationship Id="rId5" Type="http://schemas.openxmlformats.org/officeDocument/2006/relationships/image" Target="../media/image30.jpe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hyperlink" Target="https://bit.ly/4aad5Bq"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Текст 35">
            <a:extLst>
              <a:ext uri="{FF2B5EF4-FFF2-40B4-BE49-F238E27FC236}">
                <a16:creationId xmlns:a16="http://schemas.microsoft.com/office/drawing/2014/main" id="{D98CCE11-9267-B984-8C4F-230108E48757}"/>
              </a:ext>
            </a:extLst>
          </p:cNvPr>
          <p:cNvSpPr>
            <a:spLocks noGrp="1"/>
          </p:cNvSpPr>
          <p:nvPr>
            <p:ph type="body" sz="quarter" idx="15"/>
          </p:nvPr>
        </p:nvSpPr>
        <p:spPr/>
        <p:txBody>
          <a:bodyPr/>
          <a:lstStyle/>
          <a:p>
            <a:r>
              <a:rPr lang="en" dirty="0"/>
              <a:t>Regio …</a:t>
            </a:r>
          </a:p>
          <a:p>
            <a:endParaRPr lang="en" dirty="0"/>
          </a:p>
          <a:p>
            <a:r>
              <a:rPr lang="en" dirty="0"/>
              <a:t>Sprekers: … </a:t>
            </a:r>
          </a:p>
        </p:txBody>
      </p:sp>
      <p:sp>
        <p:nvSpPr>
          <p:cNvPr id="9" name="Заголовок 8">
            <a:extLst>
              <a:ext uri="{FF2B5EF4-FFF2-40B4-BE49-F238E27FC236}">
                <a16:creationId xmlns:a16="http://schemas.microsoft.com/office/drawing/2014/main" id="{CFD235DB-0215-FA7B-ED4A-3FEB0D9667F5}"/>
              </a:ext>
            </a:extLst>
          </p:cNvPr>
          <p:cNvSpPr>
            <a:spLocks noGrp="1"/>
          </p:cNvSpPr>
          <p:nvPr>
            <p:ph type="title"/>
          </p:nvPr>
        </p:nvSpPr>
        <p:spPr/>
        <p:txBody>
          <a:bodyPr/>
          <a:lstStyle/>
          <a:p>
            <a:r>
              <a:rPr lang="en" dirty="0"/>
              <a:t>naScholing Hartfalen</a:t>
            </a:r>
            <a:endParaRPr lang="uk-UA" dirty="0"/>
          </a:p>
        </p:txBody>
      </p:sp>
      <p:pic>
        <p:nvPicPr>
          <p:cNvPr id="7" name="Tijdelijke aanduiding voor afbeelding 6" descr="Afbeelding met aquarium, kwal, coelenterata, persoon&#10;&#10;Automatisch gegenereerde beschrijving">
            <a:extLst>
              <a:ext uri="{FF2B5EF4-FFF2-40B4-BE49-F238E27FC236}">
                <a16:creationId xmlns:a16="http://schemas.microsoft.com/office/drawing/2014/main" id="{BC873890-5BA9-769B-6E9E-3956A16FC41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5333" b="5333"/>
          <a:stretch>
            <a:fillRect/>
          </a:stretch>
        </p:blipFill>
        <p:spPr>
          <a:xfrm>
            <a:off x="31750" y="4573588"/>
            <a:ext cx="20100925" cy="6738937"/>
          </a:xfrm>
        </p:spPr>
      </p:pic>
      <p:sp>
        <p:nvSpPr>
          <p:cNvPr id="8" name="Tekstvak 7">
            <a:extLst>
              <a:ext uri="{FF2B5EF4-FFF2-40B4-BE49-F238E27FC236}">
                <a16:creationId xmlns:a16="http://schemas.microsoft.com/office/drawing/2014/main" id="{98186D63-8ABF-11F0-38C2-EF7C78BB6712}"/>
              </a:ext>
            </a:extLst>
          </p:cNvPr>
          <p:cNvSpPr txBox="1"/>
          <p:nvPr/>
        </p:nvSpPr>
        <p:spPr>
          <a:xfrm>
            <a:off x="14012490" y="900241"/>
            <a:ext cx="2199641" cy="830997"/>
          </a:xfrm>
          <a:prstGeom prst="rect">
            <a:avLst/>
          </a:prstGeom>
          <a:noFill/>
        </p:spPr>
        <p:txBody>
          <a:bodyPr wrap="none" rtlCol="0">
            <a:spAutoFit/>
          </a:bodyPr>
          <a:lstStyle/>
          <a:p>
            <a:r>
              <a:rPr lang="nl-NL" sz="2400" dirty="0">
                <a:highlight>
                  <a:srgbClr val="FFFF00"/>
                </a:highlight>
                <a:latin typeface="+mj-lt"/>
              </a:rPr>
              <a:t>EIGEN LOGO </a:t>
            </a:r>
          </a:p>
          <a:p>
            <a:r>
              <a:rPr lang="nl-NL" sz="2400" dirty="0">
                <a:highlight>
                  <a:srgbClr val="FFFF00"/>
                </a:highlight>
                <a:latin typeface="+mj-lt"/>
              </a:rPr>
              <a:t>TOEVOEGEN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12617"/>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a:latin typeface="Century Gothic" panose="020B0502020202020204" pitchFamily="34" charset="0"/>
              </a:rPr>
              <a:t>De </a:t>
            </a:r>
            <a:r>
              <a:rPr lang="en-GB" dirty="0" err="1">
                <a:latin typeface="Century Gothic" panose="020B0502020202020204" pitchFamily="34" charset="0"/>
              </a:rPr>
              <a:t>werking</a:t>
            </a:r>
            <a:r>
              <a:rPr lang="en-GB" dirty="0">
                <a:latin typeface="Century Gothic" panose="020B0502020202020204" pitchFamily="34" charset="0"/>
              </a:rPr>
              <a:t> van het hart</a:t>
            </a:r>
          </a:p>
        </p:txBody>
      </p:sp>
    </p:spTree>
    <p:extLst>
      <p:ext uri="{BB962C8B-B14F-4D97-AF65-F5344CB8AC3E}">
        <p14:creationId xmlns:p14="http://schemas.microsoft.com/office/powerpoint/2010/main" val="352117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12">
            <a:extLst>
              <a:ext uri="{FF2B5EF4-FFF2-40B4-BE49-F238E27FC236}">
                <a16:creationId xmlns:a16="http://schemas.microsoft.com/office/drawing/2014/main" id="{88CA9706-8C90-85A6-A679-99EE55275286}"/>
              </a:ext>
            </a:extLst>
          </p:cNvPr>
          <p:cNvSpPr>
            <a:spLocks noGrp="1"/>
          </p:cNvSpPr>
          <p:nvPr>
            <p:ph type="body" sz="quarter" idx="15"/>
          </p:nvPr>
        </p:nvSpPr>
        <p:spPr>
          <a:xfrm>
            <a:off x="1060449" y="1997672"/>
            <a:ext cx="17983195" cy="1119130"/>
          </a:xfrm>
        </p:spPr>
        <p:txBody>
          <a:bodyPr/>
          <a:lstStyle/>
          <a:p>
            <a:r>
              <a:rPr lang="nl-NL" altLang="nl-NL" dirty="0">
                <a:latin typeface="+mj-lt"/>
                <a:cs typeface="Tahoma" panose="020B0604030504040204" pitchFamily="34" charset="0"/>
              </a:rPr>
              <a:t>Systole en diastole</a:t>
            </a:r>
            <a:endParaRPr lang="uk-UA" dirty="0">
              <a:latin typeface="+mj-lt"/>
            </a:endParaRPr>
          </a:p>
        </p:txBody>
      </p:sp>
      <p:sp>
        <p:nvSpPr>
          <p:cNvPr id="7" name="Заголовок 6">
            <a:extLst>
              <a:ext uri="{FF2B5EF4-FFF2-40B4-BE49-F238E27FC236}">
                <a16:creationId xmlns:a16="http://schemas.microsoft.com/office/drawing/2014/main" id="{7AA452BE-2B24-A4D1-497F-EE2B55E42384}"/>
              </a:ext>
            </a:extLst>
          </p:cNvPr>
          <p:cNvSpPr>
            <a:spLocks noGrp="1"/>
          </p:cNvSpPr>
          <p:nvPr>
            <p:ph type="title"/>
          </p:nvPr>
        </p:nvSpPr>
        <p:spPr>
          <a:xfrm>
            <a:off x="1076271" y="854075"/>
            <a:ext cx="17967375" cy="923330"/>
          </a:xfrm>
        </p:spPr>
        <p:txBody>
          <a:bodyPr/>
          <a:lstStyle/>
          <a:p>
            <a:r>
              <a:rPr lang="en-US" dirty="0" err="1"/>
              <a:t>Vormen</a:t>
            </a:r>
            <a:r>
              <a:rPr lang="en-US" dirty="0"/>
              <a:t> van </a:t>
            </a:r>
            <a:r>
              <a:rPr lang="en-US" dirty="0" err="1"/>
              <a:t>hartfalen</a:t>
            </a:r>
            <a:endParaRPr lang="uk-UA" dirty="0"/>
          </a:p>
        </p:txBody>
      </p:sp>
      <p:sp>
        <p:nvSpPr>
          <p:cNvPr id="14" name="Holder 4">
            <a:extLst>
              <a:ext uri="{FF2B5EF4-FFF2-40B4-BE49-F238E27FC236}">
                <a16:creationId xmlns:a16="http://schemas.microsoft.com/office/drawing/2014/main" id="{32E98519-6315-5F72-0AD5-5926BB4F1C0A}"/>
              </a:ext>
            </a:extLst>
          </p:cNvPr>
          <p:cNvSpPr>
            <a:spLocks noGrp="1"/>
          </p:cNvSpPr>
          <p:nvPr>
            <p:ph type="ftr" sz="quarter" idx="5"/>
          </p:nvPr>
        </p:nvSpPr>
        <p:spPr>
          <a:xfrm>
            <a:off x="5947594" y="10683875"/>
            <a:ext cx="8229600" cy="276999"/>
          </a:xfrm>
        </p:spPr>
        <p:txBody>
          <a:bodyPr wrap="square" lIns="0" tIns="0" rIns="0" bIns="0">
            <a:spAutoFit/>
          </a:bodyPr>
          <a:lstStyle>
            <a:lvl1pPr algn="ctr">
              <a:defRPr>
                <a:solidFill>
                  <a:schemeClr val="tx1">
                    <a:tint val="75000"/>
                  </a:schemeClr>
                </a:solidFill>
              </a:defRPr>
            </a:lvl1pPr>
          </a:lstStyle>
          <a:p>
            <a:r>
              <a:rPr lang="nl-NL"/>
              <a:t>NVVC 2024</a:t>
            </a:r>
            <a:endParaRPr lang="nl-NL" dirty="0"/>
          </a:p>
        </p:txBody>
      </p:sp>
      <p:sp>
        <p:nvSpPr>
          <p:cNvPr id="17" name="Holder 6">
            <a:extLst>
              <a:ext uri="{FF2B5EF4-FFF2-40B4-BE49-F238E27FC236}">
                <a16:creationId xmlns:a16="http://schemas.microsoft.com/office/drawing/2014/main" id="{5F05F161-ECD3-8985-EA16-110BEB28F8CF}"/>
              </a:ext>
            </a:extLst>
          </p:cNvPr>
          <p:cNvSpPr>
            <a:spLocks noGrp="1"/>
          </p:cNvSpPr>
          <p:nvPr>
            <p:ph type="sldNum" sz="quarter" idx="7"/>
          </p:nvPr>
        </p:nvSpPr>
        <p:spPr>
          <a:xfrm>
            <a:off x="16860018" y="10683875"/>
            <a:ext cx="1905000" cy="276999"/>
          </a:xfrm>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11</a:t>
            </a:fld>
            <a:endParaRPr lang="en-NL" dirty="0"/>
          </a:p>
        </p:txBody>
      </p:sp>
      <p:pic>
        <p:nvPicPr>
          <p:cNvPr id="9" name="Afbeelding 8">
            <a:extLst>
              <a:ext uri="{FF2B5EF4-FFF2-40B4-BE49-F238E27FC236}">
                <a16:creationId xmlns:a16="http://schemas.microsoft.com/office/drawing/2014/main" id="{A456CE88-80A1-B58F-38ED-2BC2AB242CB4}"/>
              </a:ext>
            </a:extLst>
          </p:cNvPr>
          <p:cNvPicPr>
            <a:picLocks noChangeAspect="1"/>
          </p:cNvPicPr>
          <p:nvPr/>
        </p:nvPicPr>
        <p:blipFill>
          <a:blip r:embed="rId2"/>
          <a:stretch>
            <a:fillRect/>
          </a:stretch>
        </p:blipFill>
        <p:spPr>
          <a:xfrm>
            <a:off x="9574688" y="2918371"/>
            <a:ext cx="9205011" cy="6179460"/>
          </a:xfrm>
          <a:prstGeom prst="rect">
            <a:avLst/>
          </a:prstGeom>
        </p:spPr>
      </p:pic>
      <p:sp>
        <p:nvSpPr>
          <p:cNvPr id="10" name="Text Placeholder 1">
            <a:extLst>
              <a:ext uri="{FF2B5EF4-FFF2-40B4-BE49-F238E27FC236}">
                <a16:creationId xmlns:a16="http://schemas.microsoft.com/office/drawing/2014/main" id="{4E25B7A2-5F1F-6192-BEC3-0EB049E764DA}"/>
              </a:ext>
            </a:extLst>
          </p:cNvPr>
          <p:cNvSpPr txBox="1">
            <a:spLocks/>
          </p:cNvSpPr>
          <p:nvPr/>
        </p:nvSpPr>
        <p:spPr>
          <a:xfrm>
            <a:off x="1076271" y="2918371"/>
            <a:ext cx="7183652" cy="6696670"/>
          </a:xfrm>
          <a:prstGeom prst="rect">
            <a:avLst/>
          </a:prstGeom>
        </p:spPr>
        <p:txBody>
          <a:bodyPr>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ct val="0"/>
              </a:spcBef>
            </a:pPr>
            <a:endParaRPr lang="nl-NL" altLang="nl-NL" sz="3600" dirty="0">
              <a:solidFill>
                <a:schemeClr val="bg1"/>
              </a:solidFill>
            </a:endParaRP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Percentage van het bloed dat na een volledige ontspanning van de linkerventrikel weggepompt wordt naar de aorta</a:t>
            </a:r>
            <a:br>
              <a:rPr lang="nl-NL" altLang="nl-NL" sz="3200" dirty="0">
                <a:latin typeface="+mj-lt"/>
                <a:cs typeface="Tahoma" panose="020B0604030504040204" pitchFamily="34" charset="0"/>
              </a:rPr>
            </a:br>
            <a:endParaRPr lang="nl-NL" altLang="nl-NL" sz="3200" dirty="0">
              <a:latin typeface="+mj-lt"/>
              <a:cs typeface="Tahoma" panose="020B0604030504040204" pitchFamily="34" charset="0"/>
            </a:endParaRP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Normaal &gt;60%</a:t>
            </a:r>
            <a:br>
              <a:rPr lang="nl-NL" altLang="nl-NL" sz="3200" dirty="0">
                <a:latin typeface="+mj-lt"/>
                <a:cs typeface="Tahoma" panose="020B0604030504040204" pitchFamily="34" charset="0"/>
              </a:rPr>
            </a:br>
            <a:endParaRPr lang="nl-NL" altLang="nl-NL" sz="3200" dirty="0">
              <a:latin typeface="+mj-lt"/>
              <a:cs typeface="Tahoma" panose="020B0604030504040204" pitchFamily="34" charset="0"/>
            </a:endParaRP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Zegt dus weinig over de hoeveelheid bloed die wordt weggepompt</a:t>
            </a:r>
          </a:p>
          <a:p>
            <a:endParaRPr lang="nl-NL" dirty="0"/>
          </a:p>
        </p:txBody>
      </p:sp>
    </p:spTree>
    <p:extLst>
      <p:ext uri="{BB962C8B-B14F-4D97-AF65-F5344CB8AC3E}">
        <p14:creationId xmlns:p14="http://schemas.microsoft.com/office/powerpoint/2010/main" val="48439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67049F-9085-71B5-9873-2B153E44B988}"/>
              </a:ext>
            </a:extLst>
          </p:cNvPr>
          <p:cNvSpPr>
            <a:spLocks noGrp="1"/>
          </p:cNvSpPr>
          <p:nvPr>
            <p:ph type="body" sz="quarter" idx="11"/>
          </p:nvPr>
        </p:nvSpPr>
        <p:spPr>
          <a:xfrm>
            <a:off x="2275460" y="2558331"/>
            <a:ext cx="11377264" cy="6696670"/>
          </a:xfrm>
        </p:spPr>
        <p:txBody>
          <a:bodyPr>
            <a:normAutofit/>
          </a:bodyPr>
          <a:lstStyle/>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Bij weinig bloed in de linkerventrikel </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(dikke stugge wand): </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snel een hoog % (normale EF)</a:t>
            </a:r>
            <a:br>
              <a:rPr lang="nl-NL" altLang="nl-NL" sz="3200" dirty="0">
                <a:latin typeface="+mj-lt"/>
                <a:cs typeface="Tahoma" panose="020B0604030504040204" pitchFamily="34" charset="0"/>
              </a:rPr>
            </a:br>
            <a:r>
              <a:rPr lang="nl-NL" altLang="nl-NL" sz="3200" b="1" dirty="0">
                <a:latin typeface="+mj-lt"/>
                <a:cs typeface="Tahoma" panose="020B0604030504040204" pitchFamily="34" charset="0"/>
              </a:rPr>
              <a:t>    → </a:t>
            </a:r>
            <a:r>
              <a:rPr lang="nl-NL" altLang="nl-NL" sz="3200" b="1" dirty="0" err="1">
                <a:latin typeface="+mj-lt"/>
                <a:cs typeface="Tahoma" panose="020B0604030504040204" pitchFamily="34" charset="0"/>
              </a:rPr>
              <a:t>Preserved</a:t>
            </a:r>
            <a:r>
              <a:rPr lang="nl-NL" altLang="nl-NL" sz="3200" b="1" dirty="0">
                <a:latin typeface="+mj-lt"/>
                <a:cs typeface="Tahoma" panose="020B0604030504040204" pitchFamily="34" charset="0"/>
              </a:rPr>
              <a:t> EF </a:t>
            </a:r>
            <a:r>
              <a:rPr lang="nl-NL" altLang="nl-NL" sz="3200" b="1" dirty="0">
                <a:latin typeface="+mj-lt"/>
              </a:rPr>
              <a:t>(</a:t>
            </a:r>
            <a:r>
              <a:rPr lang="nl-NL" altLang="nl-NL" sz="3200" b="1" dirty="0" err="1">
                <a:latin typeface="+mj-lt"/>
              </a:rPr>
              <a:t>HFpEF</a:t>
            </a:r>
            <a:r>
              <a:rPr lang="nl-NL" altLang="nl-NL" sz="3200" b="1" dirty="0">
                <a:latin typeface="+mj-lt"/>
              </a:rPr>
              <a:t>)</a:t>
            </a:r>
          </a:p>
          <a:p>
            <a:pPr eaLnBrk="1" hangingPunct="1">
              <a:spcBef>
                <a:spcPct val="0"/>
              </a:spcBef>
              <a:buSzPct val="60000"/>
              <a:buFont typeface="Webdings" panose="05030102010509060703" pitchFamily="18" charset="2"/>
              <a:buChar char="Y"/>
            </a:pPr>
            <a:endParaRPr lang="nl-NL" altLang="nl-NL" sz="3200" dirty="0">
              <a:latin typeface="+mj-lt"/>
              <a:cs typeface="Tahoma" panose="020B0604030504040204" pitchFamily="34" charset="0"/>
            </a:endParaRPr>
          </a:p>
          <a:p>
            <a:pPr eaLnBrk="1" hangingPunct="1">
              <a:spcBef>
                <a:spcPct val="0"/>
              </a:spcBef>
              <a:buSzPct val="60000"/>
            </a:pPr>
            <a:endParaRPr lang="nl-NL" altLang="nl-NL" sz="3200" dirty="0">
              <a:latin typeface="+mj-lt"/>
              <a:cs typeface="Tahoma" panose="020B0604030504040204" pitchFamily="34" charset="0"/>
            </a:endParaRPr>
          </a:p>
          <a:p>
            <a:pPr eaLnBrk="1" hangingPunct="1">
              <a:spcBef>
                <a:spcPct val="0"/>
              </a:spcBef>
              <a:buSzPct val="60000"/>
            </a:pPr>
            <a:endParaRPr lang="nl-NL" altLang="nl-NL" sz="3200" dirty="0">
              <a:latin typeface="+mj-lt"/>
              <a:cs typeface="Tahoma" panose="020B0604030504040204" pitchFamily="34" charset="0"/>
            </a:endParaRPr>
          </a:p>
          <a:p>
            <a:pPr>
              <a:spcBef>
                <a:spcPct val="0"/>
              </a:spcBef>
              <a:buSzPct val="60000"/>
            </a:pPr>
            <a:endParaRPr lang="nl-NL" altLang="nl-NL" sz="3200" dirty="0">
              <a:latin typeface="+mj-lt"/>
              <a:cs typeface="Tahoma" panose="020B0604030504040204" pitchFamily="34" charset="0"/>
            </a:endParaRP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Bij veel bloed in de linkerventrikel</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a:t>
            </a:r>
            <a:r>
              <a:rPr lang="nl-NL" altLang="nl-NL" sz="3200" dirty="0" err="1">
                <a:latin typeface="+mj-lt"/>
                <a:cs typeface="Tahoma" panose="020B0604030504040204" pitchFamily="34" charset="0"/>
              </a:rPr>
              <a:t>uitgelubberde</a:t>
            </a:r>
            <a:r>
              <a:rPr lang="nl-NL" altLang="nl-NL" sz="3200" dirty="0">
                <a:latin typeface="+mj-lt"/>
                <a:cs typeface="Tahoma" panose="020B0604030504040204" pitchFamily="34" charset="0"/>
              </a:rPr>
              <a:t>, slappe wand):</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snel een laag % (kleine EF)</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a:t>
            </a:r>
            <a:r>
              <a:rPr lang="nl-NL" altLang="nl-NL" sz="3200" b="1" dirty="0">
                <a:latin typeface="+mj-lt"/>
                <a:cs typeface="Tahoma" panose="020B0604030504040204" pitchFamily="34" charset="0"/>
              </a:rPr>
              <a:t>→ </a:t>
            </a:r>
            <a:r>
              <a:rPr lang="nl-NL" altLang="nl-NL" sz="3200" b="1" dirty="0" err="1">
                <a:latin typeface="+mj-lt"/>
                <a:cs typeface="Tahoma" panose="020B0604030504040204" pitchFamily="34" charset="0"/>
              </a:rPr>
              <a:t>Reduced</a:t>
            </a:r>
            <a:r>
              <a:rPr lang="nl-NL" altLang="nl-NL" sz="3200" b="1" dirty="0">
                <a:latin typeface="+mj-lt"/>
                <a:cs typeface="Tahoma" panose="020B0604030504040204" pitchFamily="34" charset="0"/>
              </a:rPr>
              <a:t> EF  </a:t>
            </a:r>
            <a:r>
              <a:rPr lang="nl-NL" altLang="nl-NL" sz="3200" b="1" dirty="0">
                <a:latin typeface="+mj-lt"/>
              </a:rPr>
              <a:t>(</a:t>
            </a:r>
            <a:r>
              <a:rPr lang="nl-NL" altLang="nl-NL" sz="3200" b="1" dirty="0" err="1">
                <a:latin typeface="+mj-lt"/>
              </a:rPr>
              <a:t>HFrEF</a:t>
            </a:r>
            <a:r>
              <a:rPr lang="nl-NL" altLang="nl-NL" sz="3200" b="1" dirty="0">
                <a:latin typeface="+mj-lt"/>
              </a:rPr>
              <a:t>)</a:t>
            </a:r>
          </a:p>
          <a:p>
            <a:pPr eaLnBrk="1" hangingPunct="1">
              <a:spcBef>
                <a:spcPct val="0"/>
              </a:spcBef>
              <a:buSzPct val="60000"/>
              <a:buFont typeface="Webdings" panose="05030102010509060703" pitchFamily="18" charset="2"/>
              <a:buChar char="Y"/>
            </a:pPr>
            <a:endParaRPr lang="nl-NL" altLang="nl-NL" sz="3600" dirty="0">
              <a:latin typeface="Calibri" panose="020F0502020204030204" pitchFamily="34" charset="0"/>
              <a:cs typeface="Tahoma" panose="020B0604030504040204" pitchFamily="34" charset="0"/>
            </a:endParaRPr>
          </a:p>
          <a:p>
            <a:pPr marL="0" indent="0">
              <a:buNone/>
            </a:pPr>
            <a:endParaRPr lang="uk-UA" dirty="0"/>
          </a:p>
          <a:p>
            <a:pPr marL="0" indent="0">
              <a:buNone/>
            </a:pPr>
            <a:endParaRPr lang="nl-NL" dirty="0"/>
          </a:p>
        </p:txBody>
      </p:sp>
      <p:sp>
        <p:nvSpPr>
          <p:cNvPr id="3" name="Title 2">
            <a:extLst>
              <a:ext uri="{FF2B5EF4-FFF2-40B4-BE49-F238E27FC236}">
                <a16:creationId xmlns:a16="http://schemas.microsoft.com/office/drawing/2014/main" id="{373A42C3-2716-6F9B-4509-F2EEDAB956D8}"/>
              </a:ext>
            </a:extLst>
          </p:cNvPr>
          <p:cNvSpPr>
            <a:spLocks noGrp="1"/>
          </p:cNvSpPr>
          <p:nvPr>
            <p:ph type="title"/>
          </p:nvPr>
        </p:nvSpPr>
        <p:spPr/>
        <p:txBody>
          <a:bodyPr/>
          <a:lstStyle/>
          <a:p>
            <a:r>
              <a:rPr lang="nl-NL" altLang="nl-NL" dirty="0">
                <a:latin typeface="+mj-lt"/>
                <a:cs typeface="Tahoma" pitchFamily="34" charset="0"/>
              </a:rPr>
              <a:t>Ejectiefractie (EF)</a:t>
            </a:r>
            <a:endParaRPr lang="nl-NL" dirty="0">
              <a:latin typeface="+mj-lt"/>
            </a:endParaRPr>
          </a:p>
        </p:txBody>
      </p:sp>
      <p:sp>
        <p:nvSpPr>
          <p:cNvPr id="7" name="Holder 4">
            <a:extLst>
              <a:ext uri="{FF2B5EF4-FFF2-40B4-BE49-F238E27FC236}">
                <a16:creationId xmlns:a16="http://schemas.microsoft.com/office/drawing/2014/main" id="{68EAA5FA-EF24-AFC6-4BB4-7C1C1B42669E}"/>
              </a:ext>
            </a:extLst>
          </p:cNvPr>
          <p:cNvSpPr>
            <a:spLocks noGrp="1"/>
          </p:cNvSpPr>
          <p:nvPr>
            <p:ph type="ftr" sz="quarter" idx="13"/>
          </p:nvPr>
        </p:nvSpPr>
        <p:spPr/>
        <p:txBody>
          <a:bodyPr wrap="square" lIns="0" tIns="0" rIns="0" bIns="0">
            <a:spAutoFit/>
          </a:bodyPr>
          <a:lstStyle>
            <a:lvl1pPr algn="ctr">
              <a:defRPr>
                <a:solidFill>
                  <a:schemeClr val="tx1">
                    <a:tint val="75000"/>
                  </a:schemeClr>
                </a:solidFill>
              </a:defRPr>
            </a:lvl1pPr>
          </a:lstStyle>
          <a:p>
            <a:r>
              <a:rPr lang="nl-NL" dirty="0"/>
              <a:t>NVVC 2024</a:t>
            </a:r>
          </a:p>
        </p:txBody>
      </p:sp>
      <p:sp>
        <p:nvSpPr>
          <p:cNvPr id="9" name="Holder 6">
            <a:extLst>
              <a:ext uri="{FF2B5EF4-FFF2-40B4-BE49-F238E27FC236}">
                <a16:creationId xmlns:a16="http://schemas.microsoft.com/office/drawing/2014/main" id="{B06202A8-8C66-E611-4098-A16112C541DF}"/>
              </a:ext>
            </a:extLst>
          </p:cNvPr>
          <p:cNvSpPr>
            <a:spLocks noGrp="1"/>
          </p:cNvSpPr>
          <p:nvPr>
            <p:ph type="sldNum" sz="quarter" idx="14"/>
          </p:nvPr>
        </p:nvSpPr>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12</a:t>
            </a:fld>
            <a:endParaRPr lang="en-NL" dirty="0"/>
          </a:p>
        </p:txBody>
      </p:sp>
      <p:pic>
        <p:nvPicPr>
          <p:cNvPr id="6" name="Afbeelding 5">
            <a:extLst>
              <a:ext uri="{FF2B5EF4-FFF2-40B4-BE49-F238E27FC236}">
                <a16:creationId xmlns:a16="http://schemas.microsoft.com/office/drawing/2014/main" id="{CD1B8717-CF2B-9909-E4B8-79E57D16863D}"/>
              </a:ext>
            </a:extLst>
          </p:cNvPr>
          <p:cNvPicPr>
            <a:picLocks noChangeAspect="1"/>
          </p:cNvPicPr>
          <p:nvPr/>
        </p:nvPicPr>
        <p:blipFill rotWithShape="1">
          <a:blip r:embed="rId3"/>
          <a:srcRect l="4694" t="5373" r="54628" b="2819"/>
          <a:stretch/>
        </p:blipFill>
        <p:spPr>
          <a:xfrm>
            <a:off x="12141362" y="681451"/>
            <a:ext cx="3543708" cy="5369131"/>
          </a:xfrm>
          <a:prstGeom prst="rect">
            <a:avLst/>
          </a:prstGeom>
        </p:spPr>
      </p:pic>
      <p:pic>
        <p:nvPicPr>
          <p:cNvPr id="10" name="Afbeelding 9">
            <a:extLst>
              <a:ext uri="{FF2B5EF4-FFF2-40B4-BE49-F238E27FC236}">
                <a16:creationId xmlns:a16="http://schemas.microsoft.com/office/drawing/2014/main" id="{3A2FA6C4-2778-1D8D-047C-3FCD38ACE988}"/>
              </a:ext>
            </a:extLst>
          </p:cNvPr>
          <p:cNvPicPr>
            <a:picLocks noChangeAspect="1"/>
          </p:cNvPicPr>
          <p:nvPr/>
        </p:nvPicPr>
        <p:blipFill rotWithShape="1">
          <a:blip r:embed="rId4"/>
          <a:srcRect l="50000" t="5607" r="3714" b="4668"/>
          <a:stretch/>
        </p:blipFill>
        <p:spPr>
          <a:xfrm>
            <a:off x="12141362" y="6249860"/>
            <a:ext cx="3547194" cy="4616044"/>
          </a:xfrm>
          <a:prstGeom prst="rect">
            <a:avLst/>
          </a:prstGeom>
        </p:spPr>
      </p:pic>
    </p:spTree>
    <p:extLst>
      <p:ext uri="{BB962C8B-B14F-4D97-AF65-F5344CB8AC3E}">
        <p14:creationId xmlns:p14="http://schemas.microsoft.com/office/powerpoint/2010/main" val="96359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47C80FA-2B7B-494F-AAC8-8681EC42E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382" y="2193476"/>
            <a:ext cx="6922401" cy="6922401"/>
          </a:xfrm>
          <a:prstGeom prst="rect">
            <a:avLst/>
          </a:prstGeom>
        </p:spPr>
      </p:pic>
      <p:pic>
        <p:nvPicPr>
          <p:cNvPr id="8" name="F8BB748C-0323-4F58-ACE5-F74969321ACA">
            <a:extLst>
              <a:ext uri="{FF2B5EF4-FFF2-40B4-BE49-F238E27FC236}">
                <a16:creationId xmlns:a16="http://schemas.microsoft.com/office/drawing/2014/main" id="{886F5D47-1B45-492A-96B8-3A77C40C81A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1918" y="2193476"/>
            <a:ext cx="6922401" cy="6922401"/>
          </a:xfrm>
          <a:prstGeom prst="rect">
            <a:avLst/>
          </a:prstGeom>
          <a:noFill/>
          <a:ln>
            <a:noFill/>
          </a:ln>
        </p:spPr>
      </p:pic>
      <p:pic>
        <p:nvPicPr>
          <p:cNvPr id="9" name="9E5958A7-D621-4FED-8BC3-4AC4F771BE48">
            <a:extLst>
              <a:ext uri="{FF2B5EF4-FFF2-40B4-BE49-F238E27FC236}">
                <a16:creationId xmlns:a16="http://schemas.microsoft.com/office/drawing/2014/main" id="{D91E109B-9117-47F2-8C72-BF978200F3E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84" y="2188658"/>
            <a:ext cx="6922401" cy="6922401"/>
          </a:xfrm>
          <a:prstGeom prst="rect">
            <a:avLst/>
          </a:prstGeom>
          <a:noFill/>
          <a:ln>
            <a:noFill/>
          </a:ln>
        </p:spPr>
      </p:pic>
      <p:sp>
        <p:nvSpPr>
          <p:cNvPr id="10" name="Tekstvak 9">
            <a:extLst>
              <a:ext uri="{FF2B5EF4-FFF2-40B4-BE49-F238E27FC236}">
                <a16:creationId xmlns:a16="http://schemas.microsoft.com/office/drawing/2014/main" id="{7AF56A09-201D-4FB3-AECA-EC52C1321530}"/>
              </a:ext>
            </a:extLst>
          </p:cNvPr>
          <p:cNvSpPr txBox="1"/>
          <p:nvPr/>
        </p:nvSpPr>
        <p:spPr>
          <a:xfrm>
            <a:off x="7819802" y="9392670"/>
            <a:ext cx="4707511" cy="584775"/>
          </a:xfrm>
          <a:prstGeom prst="rect">
            <a:avLst/>
          </a:prstGeom>
          <a:noFill/>
        </p:spPr>
        <p:txBody>
          <a:bodyPr wrap="square" rtlCol="0">
            <a:spAutoFit/>
          </a:bodyPr>
          <a:lstStyle/>
          <a:p>
            <a:pPr algn="ctr" defTabSz="2010411" fontAlgn="base">
              <a:spcBef>
                <a:spcPct val="0"/>
              </a:spcBef>
              <a:spcAft>
                <a:spcPct val="0"/>
              </a:spcAft>
            </a:pPr>
            <a:r>
              <a:rPr lang="nl-NL" sz="3200" dirty="0">
                <a:solidFill>
                  <a:schemeClr val="bg2"/>
                </a:solidFill>
                <a:latin typeface="+mj-lt"/>
                <a:cs typeface="Arial" charset="0"/>
              </a:rPr>
              <a:t>Gezond hart</a:t>
            </a:r>
          </a:p>
        </p:txBody>
      </p:sp>
      <p:sp>
        <p:nvSpPr>
          <p:cNvPr id="11" name="Tekstvak 10">
            <a:extLst>
              <a:ext uri="{FF2B5EF4-FFF2-40B4-BE49-F238E27FC236}">
                <a16:creationId xmlns:a16="http://schemas.microsoft.com/office/drawing/2014/main" id="{B71313CE-E2E5-4B30-BC2A-DF29A377CF20}"/>
              </a:ext>
            </a:extLst>
          </p:cNvPr>
          <p:cNvSpPr txBox="1"/>
          <p:nvPr/>
        </p:nvSpPr>
        <p:spPr>
          <a:xfrm>
            <a:off x="907034" y="9392670"/>
            <a:ext cx="4707511" cy="584775"/>
          </a:xfrm>
          <a:prstGeom prst="rect">
            <a:avLst/>
          </a:prstGeom>
          <a:noFill/>
        </p:spPr>
        <p:txBody>
          <a:bodyPr wrap="square" rtlCol="0">
            <a:spAutoFit/>
          </a:bodyPr>
          <a:lstStyle/>
          <a:p>
            <a:pPr algn="ctr" defTabSz="2010411" fontAlgn="base">
              <a:spcBef>
                <a:spcPct val="0"/>
              </a:spcBef>
              <a:spcAft>
                <a:spcPct val="0"/>
              </a:spcAft>
            </a:pPr>
            <a:r>
              <a:rPr lang="nl-NL" sz="3200" dirty="0">
                <a:solidFill>
                  <a:schemeClr val="bg2"/>
                </a:solidFill>
                <a:latin typeface="+mj-lt"/>
                <a:cs typeface="Arial" charset="0"/>
              </a:rPr>
              <a:t>Hart met </a:t>
            </a:r>
            <a:r>
              <a:rPr lang="nl-NL" sz="3200" dirty="0" err="1">
                <a:solidFill>
                  <a:schemeClr val="bg2"/>
                </a:solidFill>
                <a:latin typeface="+mj-lt"/>
                <a:cs typeface="Arial" charset="0"/>
              </a:rPr>
              <a:t>HFrEF</a:t>
            </a:r>
            <a:endParaRPr lang="nl-NL" sz="3200" dirty="0">
              <a:solidFill>
                <a:schemeClr val="bg2"/>
              </a:solidFill>
              <a:latin typeface="+mj-lt"/>
              <a:cs typeface="Arial" charset="0"/>
            </a:endParaRPr>
          </a:p>
        </p:txBody>
      </p:sp>
      <p:sp>
        <p:nvSpPr>
          <p:cNvPr id="12" name="Tekstvak 11">
            <a:extLst>
              <a:ext uri="{FF2B5EF4-FFF2-40B4-BE49-F238E27FC236}">
                <a16:creationId xmlns:a16="http://schemas.microsoft.com/office/drawing/2014/main" id="{90157AD6-D35C-48CB-96E8-255EC2261532}"/>
              </a:ext>
            </a:extLst>
          </p:cNvPr>
          <p:cNvSpPr txBox="1"/>
          <p:nvPr/>
        </p:nvSpPr>
        <p:spPr>
          <a:xfrm>
            <a:off x="14156506" y="9392669"/>
            <a:ext cx="4707511" cy="584775"/>
          </a:xfrm>
          <a:prstGeom prst="rect">
            <a:avLst/>
          </a:prstGeom>
          <a:noFill/>
        </p:spPr>
        <p:txBody>
          <a:bodyPr wrap="square" rtlCol="0">
            <a:spAutoFit/>
          </a:bodyPr>
          <a:lstStyle/>
          <a:p>
            <a:pPr algn="ctr" defTabSz="2010411" fontAlgn="base">
              <a:spcBef>
                <a:spcPct val="0"/>
              </a:spcBef>
              <a:spcAft>
                <a:spcPct val="0"/>
              </a:spcAft>
            </a:pPr>
            <a:r>
              <a:rPr lang="nl-NL" sz="3200" dirty="0">
                <a:solidFill>
                  <a:schemeClr val="bg2"/>
                </a:solidFill>
                <a:latin typeface="+mj-lt"/>
                <a:cs typeface="Arial" charset="0"/>
              </a:rPr>
              <a:t>Hart met </a:t>
            </a:r>
            <a:r>
              <a:rPr lang="nl-NL" sz="3200" dirty="0" err="1">
                <a:solidFill>
                  <a:schemeClr val="bg2"/>
                </a:solidFill>
                <a:latin typeface="+mj-lt"/>
                <a:cs typeface="Arial" charset="0"/>
              </a:rPr>
              <a:t>HFpEF</a:t>
            </a:r>
            <a:endParaRPr lang="nl-NL" sz="3200" dirty="0">
              <a:solidFill>
                <a:schemeClr val="bg2"/>
              </a:solidFill>
              <a:latin typeface="+mj-lt"/>
              <a:cs typeface="Arial" charset="0"/>
            </a:endParaRPr>
          </a:p>
        </p:txBody>
      </p:sp>
      <p:pic>
        <p:nvPicPr>
          <p:cNvPr id="5" name="Afbeelding 4">
            <a:extLst>
              <a:ext uri="{FF2B5EF4-FFF2-40B4-BE49-F238E27FC236}">
                <a16:creationId xmlns:a16="http://schemas.microsoft.com/office/drawing/2014/main" id="{19211C7B-AF0D-2E9F-D03E-334235A585E3}"/>
              </a:ext>
            </a:extLst>
          </p:cNvPr>
          <p:cNvPicPr>
            <a:picLocks noChangeAspect="1"/>
          </p:cNvPicPr>
          <p:nvPr/>
        </p:nvPicPr>
        <p:blipFill>
          <a:blip r:embed="rId6"/>
          <a:stretch>
            <a:fillRect/>
          </a:stretch>
        </p:blipFill>
        <p:spPr>
          <a:xfrm>
            <a:off x="16155987" y="577283"/>
            <a:ext cx="2857500" cy="866775"/>
          </a:xfrm>
          <a:prstGeom prst="rect">
            <a:avLst/>
          </a:prstGeom>
        </p:spPr>
      </p:pic>
      <p:sp>
        <p:nvSpPr>
          <p:cNvPr id="6" name="Заголовок 6">
            <a:extLst>
              <a:ext uri="{FF2B5EF4-FFF2-40B4-BE49-F238E27FC236}">
                <a16:creationId xmlns:a16="http://schemas.microsoft.com/office/drawing/2014/main" id="{B6C752D6-75B5-26A6-59F7-4B58DBB1B7AC}"/>
              </a:ext>
            </a:extLst>
          </p:cNvPr>
          <p:cNvSpPr>
            <a:spLocks noGrp="1"/>
          </p:cNvSpPr>
          <p:nvPr>
            <p:ph type="title"/>
          </p:nvPr>
        </p:nvSpPr>
        <p:spPr>
          <a:xfrm>
            <a:off x="1076271" y="854075"/>
            <a:ext cx="17967375" cy="923330"/>
          </a:xfrm>
        </p:spPr>
        <p:txBody>
          <a:bodyPr/>
          <a:lstStyle/>
          <a:p>
            <a:r>
              <a:rPr lang="en-US" sz="6000" dirty="0" err="1"/>
              <a:t>Vormen</a:t>
            </a:r>
            <a:r>
              <a:rPr lang="en-US" sz="6000" dirty="0"/>
              <a:t> van </a:t>
            </a:r>
            <a:r>
              <a:rPr lang="en-US" sz="6000" dirty="0" err="1"/>
              <a:t>hartfalen</a:t>
            </a:r>
            <a:endParaRPr lang="uk-UA" sz="6000" dirty="0"/>
          </a:p>
        </p:txBody>
      </p:sp>
    </p:spTree>
    <p:extLst>
      <p:ext uri="{BB962C8B-B14F-4D97-AF65-F5344CB8AC3E}">
        <p14:creationId xmlns:p14="http://schemas.microsoft.com/office/powerpoint/2010/main" val="460064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67049F-9085-71B5-9873-2B153E44B988}"/>
              </a:ext>
            </a:extLst>
          </p:cNvPr>
          <p:cNvSpPr>
            <a:spLocks noGrp="1"/>
          </p:cNvSpPr>
          <p:nvPr>
            <p:ph type="body" sz="quarter" idx="11"/>
          </p:nvPr>
        </p:nvSpPr>
        <p:spPr>
          <a:xfrm>
            <a:off x="4651450" y="2486397"/>
            <a:ext cx="13393488" cy="7776790"/>
          </a:xfrm>
        </p:spPr>
        <p:txBody>
          <a:bodyPr>
            <a:normAutofit/>
          </a:bodyPr>
          <a:lstStyle/>
          <a:p>
            <a:pPr>
              <a:spcBef>
                <a:spcPct val="0"/>
              </a:spcBef>
              <a:buSzPct val="60000"/>
            </a:pPr>
            <a:r>
              <a:rPr lang="nl-NL" altLang="nl-NL" sz="3200" b="1" dirty="0" err="1">
                <a:solidFill>
                  <a:schemeClr val="bg2"/>
                </a:solidFill>
                <a:latin typeface="+mj-lt"/>
                <a:cs typeface="Tahoma" panose="020B0604030504040204" pitchFamily="34" charset="0"/>
              </a:rPr>
              <a:t>HFpEF</a:t>
            </a:r>
            <a:r>
              <a:rPr lang="nl-NL" altLang="nl-NL" sz="3200" b="1" dirty="0">
                <a:solidFill>
                  <a:schemeClr val="bg2"/>
                </a:solidFill>
                <a:latin typeface="+mj-lt"/>
                <a:cs typeface="Tahoma" panose="020B0604030504040204" pitchFamily="34" charset="0"/>
              </a:rPr>
              <a:t>: </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de hartspier ontspant zich niet goed genoeg en het hart vult zich minder goed met bloed </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er is minder bloed beschikbaar om rond te pompen</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EF ≥50%</a:t>
            </a:r>
          </a:p>
          <a:p>
            <a:pPr>
              <a:spcBef>
                <a:spcPct val="0"/>
              </a:spcBef>
              <a:buSzPct val="60000"/>
              <a:buFont typeface="Webdings" panose="05030102010509060703" pitchFamily="18" charset="2"/>
              <a:buChar char="Y"/>
            </a:pPr>
            <a:endParaRPr lang="nl-NL" altLang="nl-NL" sz="3200" dirty="0">
              <a:latin typeface="+mj-lt"/>
              <a:cs typeface="Tahoma" panose="020B0604030504040204" pitchFamily="34" charset="0"/>
            </a:endParaRPr>
          </a:p>
          <a:p>
            <a:pPr>
              <a:spcBef>
                <a:spcPct val="0"/>
              </a:spcBef>
              <a:buSzPct val="60000"/>
            </a:pPr>
            <a:endParaRPr lang="nl-NL" altLang="nl-NL" sz="3200" b="1" dirty="0">
              <a:solidFill>
                <a:schemeClr val="bg2"/>
              </a:solidFill>
              <a:latin typeface="+mj-lt"/>
              <a:cs typeface="Tahoma" panose="020B0604030504040204" pitchFamily="34" charset="0"/>
            </a:endParaRPr>
          </a:p>
          <a:p>
            <a:pPr>
              <a:spcBef>
                <a:spcPct val="0"/>
              </a:spcBef>
              <a:buSzPct val="60000"/>
            </a:pPr>
            <a:r>
              <a:rPr lang="nl-NL" altLang="nl-NL" sz="3200" b="1" dirty="0" err="1">
                <a:solidFill>
                  <a:schemeClr val="bg2"/>
                </a:solidFill>
                <a:latin typeface="+mj-lt"/>
                <a:cs typeface="Tahoma" panose="020B0604030504040204" pitchFamily="34" charset="0"/>
              </a:rPr>
              <a:t>HFrEF</a:t>
            </a:r>
            <a:r>
              <a:rPr lang="nl-NL" altLang="nl-NL" sz="3200" b="1" dirty="0">
                <a:solidFill>
                  <a:schemeClr val="bg2"/>
                </a:solidFill>
                <a:latin typeface="+mj-lt"/>
                <a:cs typeface="Tahoma" panose="020B0604030504040204" pitchFamily="34" charset="0"/>
              </a:rPr>
              <a:t>:</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de hartspier trekt niet krachtig genoeg samen</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het hart pompt per hartslag veel minder bloed rond dan normaal </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EF &lt;40% </a:t>
            </a:r>
          </a:p>
          <a:p>
            <a:pPr>
              <a:spcBef>
                <a:spcPct val="0"/>
              </a:spcBef>
              <a:buSzPct val="60000"/>
              <a:buFont typeface="Webdings" panose="05030102010509060703" pitchFamily="18" charset="2"/>
              <a:buChar char="Y"/>
            </a:pPr>
            <a:endParaRPr lang="nl-NL" altLang="nl-NL" sz="3600" dirty="0">
              <a:latin typeface="Calibri" panose="020F0502020204030204" pitchFamily="34" charset="0"/>
              <a:cs typeface="Tahoma" panose="020B0604030504040204" pitchFamily="34" charset="0"/>
            </a:endParaRPr>
          </a:p>
          <a:p>
            <a:pPr>
              <a:spcBef>
                <a:spcPct val="0"/>
              </a:spcBef>
              <a:buSzPct val="60000"/>
              <a:buFont typeface="Webdings" panose="05030102010509060703" pitchFamily="18" charset="2"/>
              <a:buChar char="Y"/>
            </a:pPr>
            <a:endParaRPr lang="nl-NL" altLang="nl-NL" sz="3600" dirty="0">
              <a:latin typeface="Calibri" panose="020F0502020204030204" pitchFamily="34" charset="0"/>
              <a:cs typeface="Tahoma" panose="020B0604030504040204" pitchFamily="34" charset="0"/>
            </a:endParaRPr>
          </a:p>
          <a:p>
            <a:pPr>
              <a:spcBef>
                <a:spcPct val="0"/>
              </a:spcBef>
              <a:buSzPct val="60000"/>
            </a:pPr>
            <a:r>
              <a:rPr lang="nl-NL" altLang="nl-NL" sz="3200" b="1" dirty="0" err="1">
                <a:solidFill>
                  <a:schemeClr val="bg2"/>
                </a:solidFill>
                <a:latin typeface="+mj-lt"/>
                <a:cs typeface="Tahoma" panose="020B0604030504040204" pitchFamily="34" charset="0"/>
              </a:rPr>
              <a:t>HFmrEF</a:t>
            </a:r>
            <a:r>
              <a:rPr lang="nl-NL" altLang="nl-NL" sz="3200" b="1" dirty="0">
                <a:solidFill>
                  <a:schemeClr val="bg2"/>
                </a:solidFill>
                <a:latin typeface="+mj-lt"/>
                <a:cs typeface="Tahoma" panose="020B0604030504040204" pitchFamily="34" charset="0"/>
              </a:rPr>
              <a:t>: </a:t>
            </a:r>
            <a:r>
              <a:rPr lang="nl-NL" altLang="nl-NL" sz="3200" dirty="0" err="1">
                <a:latin typeface="+mj-lt"/>
                <a:cs typeface="Tahoma" panose="020B0604030504040204" pitchFamily="34" charset="0"/>
              </a:rPr>
              <a:t>Mildly</a:t>
            </a:r>
            <a:r>
              <a:rPr lang="nl-NL" altLang="nl-NL" sz="3200" dirty="0">
                <a:latin typeface="+mj-lt"/>
                <a:cs typeface="Tahoma" panose="020B0604030504040204" pitchFamily="34" charset="0"/>
              </a:rPr>
              <a:t> </a:t>
            </a:r>
            <a:r>
              <a:rPr lang="nl-NL" altLang="nl-NL" sz="3200" dirty="0" err="1">
                <a:latin typeface="+mj-lt"/>
                <a:cs typeface="Tahoma" panose="020B0604030504040204" pitchFamily="34" charset="0"/>
              </a:rPr>
              <a:t>reduced</a:t>
            </a:r>
            <a:r>
              <a:rPr lang="nl-NL" altLang="nl-NL" sz="3200" dirty="0">
                <a:latin typeface="+mj-lt"/>
                <a:cs typeface="Tahoma" panose="020B0604030504040204" pitchFamily="34" charset="0"/>
              </a:rPr>
              <a:t> </a:t>
            </a:r>
            <a:r>
              <a:rPr lang="nl-NL" altLang="nl-NL" sz="3200" dirty="0" err="1">
                <a:latin typeface="+mj-lt"/>
                <a:cs typeface="Tahoma" panose="020B0604030504040204" pitchFamily="34" charset="0"/>
              </a:rPr>
              <a:t>ejection</a:t>
            </a:r>
            <a:r>
              <a:rPr lang="nl-NL" altLang="nl-NL" sz="3200" dirty="0">
                <a:latin typeface="+mj-lt"/>
                <a:cs typeface="Tahoma" panose="020B0604030504040204" pitchFamily="34" charset="0"/>
              </a:rPr>
              <a:t> </a:t>
            </a:r>
            <a:r>
              <a:rPr lang="nl-NL" altLang="nl-NL" sz="3200" dirty="0" err="1">
                <a:latin typeface="+mj-lt"/>
                <a:cs typeface="Tahoma" panose="020B0604030504040204" pitchFamily="34" charset="0"/>
              </a:rPr>
              <a:t>fraction</a:t>
            </a:r>
            <a:r>
              <a:rPr lang="nl-NL" altLang="nl-NL" sz="3200" dirty="0">
                <a:latin typeface="+mj-lt"/>
                <a:cs typeface="Tahoma" panose="020B0604030504040204" pitchFamily="34" charset="0"/>
              </a:rPr>
              <a:t> hartfalen </a:t>
            </a:r>
          </a:p>
          <a:p>
            <a:pPr>
              <a:spcBef>
                <a:spcPct val="0"/>
              </a:spcBef>
              <a:buSzPct val="60000"/>
              <a:buFont typeface="Webdings" panose="05030102010509060703" pitchFamily="18" charset="2"/>
              <a:buChar char="Y"/>
            </a:pPr>
            <a:r>
              <a:rPr lang="nl-NL" altLang="nl-NL" sz="3200" dirty="0">
                <a:latin typeface="+mj-lt"/>
                <a:cs typeface="Tahoma" panose="020B0604030504040204" pitchFamily="34" charset="0"/>
              </a:rPr>
              <a:t> ≥40% &lt; EF &lt;50%</a:t>
            </a:r>
          </a:p>
          <a:p>
            <a:pPr marL="0" indent="0">
              <a:buNone/>
            </a:pPr>
            <a:endParaRPr lang="uk-UA" dirty="0"/>
          </a:p>
          <a:p>
            <a:pPr marL="0" indent="0">
              <a:buNone/>
            </a:pPr>
            <a:endParaRPr lang="nl-NL" dirty="0"/>
          </a:p>
        </p:txBody>
      </p:sp>
      <p:sp>
        <p:nvSpPr>
          <p:cNvPr id="3" name="Title 2">
            <a:extLst>
              <a:ext uri="{FF2B5EF4-FFF2-40B4-BE49-F238E27FC236}">
                <a16:creationId xmlns:a16="http://schemas.microsoft.com/office/drawing/2014/main" id="{373A42C3-2716-6F9B-4509-F2EEDAB956D8}"/>
              </a:ext>
            </a:extLst>
          </p:cNvPr>
          <p:cNvSpPr>
            <a:spLocks noGrp="1"/>
          </p:cNvSpPr>
          <p:nvPr>
            <p:ph type="title"/>
          </p:nvPr>
        </p:nvSpPr>
        <p:spPr/>
        <p:txBody>
          <a:bodyPr/>
          <a:lstStyle/>
          <a:p>
            <a:r>
              <a:rPr lang="nl-NL" altLang="nl-NL" dirty="0">
                <a:latin typeface="+mj-lt"/>
                <a:cs typeface="Tahoma" pitchFamily="34" charset="0"/>
              </a:rPr>
              <a:t>indeling</a:t>
            </a:r>
            <a:endParaRPr lang="nl-NL" dirty="0">
              <a:latin typeface="+mj-lt"/>
            </a:endParaRPr>
          </a:p>
        </p:txBody>
      </p:sp>
      <p:sp>
        <p:nvSpPr>
          <p:cNvPr id="7" name="Holder 4">
            <a:extLst>
              <a:ext uri="{FF2B5EF4-FFF2-40B4-BE49-F238E27FC236}">
                <a16:creationId xmlns:a16="http://schemas.microsoft.com/office/drawing/2014/main" id="{68EAA5FA-EF24-AFC6-4BB4-7C1C1B42669E}"/>
              </a:ext>
            </a:extLst>
          </p:cNvPr>
          <p:cNvSpPr>
            <a:spLocks noGrp="1"/>
          </p:cNvSpPr>
          <p:nvPr>
            <p:ph type="ftr" sz="quarter" idx="13"/>
          </p:nvPr>
        </p:nvSpPr>
        <p:spPr/>
        <p:txBody>
          <a:bodyPr wrap="square" lIns="0" tIns="0" rIns="0" bIns="0">
            <a:spAutoFit/>
          </a:bodyPr>
          <a:lstStyle>
            <a:lvl1pPr algn="ctr">
              <a:defRPr>
                <a:solidFill>
                  <a:schemeClr val="tx1">
                    <a:tint val="75000"/>
                  </a:schemeClr>
                </a:solidFill>
              </a:defRPr>
            </a:lvl1pPr>
          </a:lstStyle>
          <a:p>
            <a:r>
              <a:rPr lang="nl-NL" dirty="0"/>
              <a:t>NVVC 2024</a:t>
            </a:r>
          </a:p>
        </p:txBody>
      </p:sp>
      <p:sp>
        <p:nvSpPr>
          <p:cNvPr id="9" name="Holder 6">
            <a:extLst>
              <a:ext uri="{FF2B5EF4-FFF2-40B4-BE49-F238E27FC236}">
                <a16:creationId xmlns:a16="http://schemas.microsoft.com/office/drawing/2014/main" id="{B06202A8-8C66-E611-4098-A16112C541DF}"/>
              </a:ext>
            </a:extLst>
          </p:cNvPr>
          <p:cNvSpPr>
            <a:spLocks noGrp="1"/>
          </p:cNvSpPr>
          <p:nvPr>
            <p:ph type="sldNum" sz="quarter" idx="14"/>
          </p:nvPr>
        </p:nvSpPr>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14</a:t>
            </a:fld>
            <a:endParaRPr lang="en-NL" dirty="0"/>
          </a:p>
        </p:txBody>
      </p:sp>
      <p:pic>
        <p:nvPicPr>
          <p:cNvPr id="4" name="Afbeelding 3">
            <a:extLst>
              <a:ext uri="{FF2B5EF4-FFF2-40B4-BE49-F238E27FC236}">
                <a16:creationId xmlns:a16="http://schemas.microsoft.com/office/drawing/2014/main" id="{48E3E654-3BC3-0784-B0F3-4D136F4A320D}"/>
              </a:ext>
            </a:extLst>
          </p:cNvPr>
          <p:cNvPicPr>
            <a:picLocks noChangeAspect="1"/>
          </p:cNvPicPr>
          <p:nvPr/>
        </p:nvPicPr>
        <p:blipFill>
          <a:blip r:embed="rId3"/>
          <a:stretch>
            <a:fillRect/>
          </a:stretch>
        </p:blipFill>
        <p:spPr>
          <a:xfrm>
            <a:off x="1104183" y="2397997"/>
            <a:ext cx="2832406" cy="2752621"/>
          </a:xfrm>
          <a:prstGeom prst="rect">
            <a:avLst/>
          </a:prstGeom>
        </p:spPr>
      </p:pic>
      <p:pic>
        <p:nvPicPr>
          <p:cNvPr id="11" name="Afbeelding 10">
            <a:extLst>
              <a:ext uri="{FF2B5EF4-FFF2-40B4-BE49-F238E27FC236}">
                <a16:creationId xmlns:a16="http://schemas.microsoft.com/office/drawing/2014/main" id="{AFCC49C6-EFF7-7ACF-0C2B-1CB30650446B}"/>
              </a:ext>
            </a:extLst>
          </p:cNvPr>
          <p:cNvPicPr>
            <a:picLocks noChangeAspect="1"/>
          </p:cNvPicPr>
          <p:nvPr/>
        </p:nvPicPr>
        <p:blipFill>
          <a:blip r:embed="rId4"/>
          <a:stretch>
            <a:fillRect/>
          </a:stretch>
        </p:blipFill>
        <p:spPr>
          <a:xfrm>
            <a:off x="1162755" y="5771210"/>
            <a:ext cx="2825443" cy="2856356"/>
          </a:xfrm>
          <a:prstGeom prst="rect">
            <a:avLst/>
          </a:prstGeom>
        </p:spPr>
      </p:pic>
    </p:spTree>
    <p:extLst>
      <p:ext uri="{BB962C8B-B14F-4D97-AF65-F5344CB8AC3E}">
        <p14:creationId xmlns:p14="http://schemas.microsoft.com/office/powerpoint/2010/main" val="1164270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3A42C3-2716-6F9B-4509-F2EEDAB956D8}"/>
              </a:ext>
            </a:extLst>
          </p:cNvPr>
          <p:cNvSpPr>
            <a:spLocks noGrp="1"/>
          </p:cNvSpPr>
          <p:nvPr>
            <p:ph type="title"/>
          </p:nvPr>
        </p:nvSpPr>
        <p:spPr/>
        <p:txBody>
          <a:bodyPr/>
          <a:lstStyle/>
          <a:p>
            <a:r>
              <a:rPr lang="nl-NL" altLang="nl-NL" dirty="0">
                <a:latin typeface="+mj-lt"/>
                <a:cs typeface="Tahoma" pitchFamily="34" charset="0"/>
              </a:rPr>
              <a:t>Indeling hartfalen</a:t>
            </a:r>
            <a:endParaRPr lang="nl-NL" dirty="0">
              <a:latin typeface="+mj-lt"/>
            </a:endParaRPr>
          </a:p>
        </p:txBody>
      </p:sp>
      <p:sp>
        <p:nvSpPr>
          <p:cNvPr id="7" name="Holder 4">
            <a:extLst>
              <a:ext uri="{FF2B5EF4-FFF2-40B4-BE49-F238E27FC236}">
                <a16:creationId xmlns:a16="http://schemas.microsoft.com/office/drawing/2014/main" id="{68EAA5FA-EF24-AFC6-4BB4-7C1C1B42669E}"/>
              </a:ext>
            </a:extLst>
          </p:cNvPr>
          <p:cNvSpPr>
            <a:spLocks noGrp="1"/>
          </p:cNvSpPr>
          <p:nvPr>
            <p:ph type="ftr" sz="quarter" idx="13"/>
          </p:nvPr>
        </p:nvSpPr>
        <p:spPr/>
        <p:txBody>
          <a:bodyPr wrap="square" lIns="0" tIns="0" rIns="0" bIns="0">
            <a:spAutoFit/>
          </a:bodyPr>
          <a:lstStyle>
            <a:lvl1pPr algn="ctr">
              <a:defRPr>
                <a:solidFill>
                  <a:schemeClr val="tx1">
                    <a:tint val="75000"/>
                  </a:schemeClr>
                </a:solidFill>
              </a:defRPr>
            </a:lvl1pPr>
          </a:lstStyle>
          <a:p>
            <a:r>
              <a:rPr lang="nl-NL" dirty="0"/>
              <a:t>NVVC 2024</a:t>
            </a:r>
          </a:p>
        </p:txBody>
      </p:sp>
      <p:sp>
        <p:nvSpPr>
          <p:cNvPr id="9" name="Holder 6">
            <a:extLst>
              <a:ext uri="{FF2B5EF4-FFF2-40B4-BE49-F238E27FC236}">
                <a16:creationId xmlns:a16="http://schemas.microsoft.com/office/drawing/2014/main" id="{B06202A8-8C66-E611-4098-A16112C541DF}"/>
              </a:ext>
            </a:extLst>
          </p:cNvPr>
          <p:cNvSpPr>
            <a:spLocks noGrp="1"/>
          </p:cNvSpPr>
          <p:nvPr>
            <p:ph type="sldNum" sz="quarter" idx="14"/>
          </p:nvPr>
        </p:nvSpPr>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15</a:t>
            </a:fld>
            <a:endParaRPr lang="en-NL" dirty="0"/>
          </a:p>
        </p:txBody>
      </p:sp>
      <p:pic>
        <p:nvPicPr>
          <p:cNvPr id="8" name="Afbeelding 7">
            <a:extLst>
              <a:ext uri="{FF2B5EF4-FFF2-40B4-BE49-F238E27FC236}">
                <a16:creationId xmlns:a16="http://schemas.microsoft.com/office/drawing/2014/main" id="{721FCBA4-D554-D2F2-A55E-4E18964E2856}"/>
              </a:ext>
            </a:extLst>
          </p:cNvPr>
          <p:cNvPicPr>
            <a:picLocks noChangeAspect="1"/>
          </p:cNvPicPr>
          <p:nvPr/>
        </p:nvPicPr>
        <p:blipFill>
          <a:blip r:embed="rId3"/>
          <a:stretch>
            <a:fillRect/>
          </a:stretch>
        </p:blipFill>
        <p:spPr>
          <a:xfrm>
            <a:off x="1483098" y="3089004"/>
            <a:ext cx="11973949" cy="5174562"/>
          </a:xfrm>
          <a:prstGeom prst="rect">
            <a:avLst/>
          </a:prstGeom>
          <a:ln>
            <a:solidFill>
              <a:schemeClr val="tx1"/>
            </a:solidFill>
          </a:ln>
        </p:spPr>
      </p:pic>
    </p:spTree>
    <p:extLst>
      <p:ext uri="{BB962C8B-B14F-4D97-AF65-F5344CB8AC3E}">
        <p14:creationId xmlns:p14="http://schemas.microsoft.com/office/powerpoint/2010/main" val="226612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8D2CF7-C0C4-C174-F6FA-12F09347E051}"/>
              </a:ext>
            </a:extLst>
          </p:cNvPr>
          <p:cNvSpPr>
            <a:spLocks noGrp="1"/>
          </p:cNvSpPr>
          <p:nvPr>
            <p:ph type="title"/>
          </p:nvPr>
        </p:nvSpPr>
        <p:spPr/>
        <p:txBody>
          <a:bodyPr/>
          <a:lstStyle/>
          <a:p>
            <a:r>
              <a:rPr lang="nl-NL" dirty="0"/>
              <a:t>Indeling hartfalen</a:t>
            </a:r>
          </a:p>
        </p:txBody>
      </p:sp>
      <p:sp>
        <p:nvSpPr>
          <p:cNvPr id="5" name="Tijdelijke aanduiding voor voettekst 4">
            <a:extLst>
              <a:ext uri="{FF2B5EF4-FFF2-40B4-BE49-F238E27FC236}">
                <a16:creationId xmlns:a16="http://schemas.microsoft.com/office/drawing/2014/main" id="{731D7B46-C334-AF4E-29B9-8FF400C23FB9}"/>
              </a:ext>
            </a:extLst>
          </p:cNvPr>
          <p:cNvSpPr>
            <a:spLocks noGrp="1"/>
          </p:cNvSpPr>
          <p:nvPr>
            <p:ph type="ftr" sz="quarter" idx="13"/>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AC2193EC-5B8A-4F22-E47A-3A12AAD36B36}"/>
              </a:ext>
            </a:extLst>
          </p:cNvPr>
          <p:cNvSpPr>
            <a:spLocks noGrp="1"/>
          </p:cNvSpPr>
          <p:nvPr>
            <p:ph type="sldNum" sz="quarter" idx="14"/>
          </p:nvPr>
        </p:nvSpPr>
        <p:spPr/>
        <p:txBody>
          <a:bodyPr/>
          <a:lstStyle/>
          <a:p>
            <a:fld id="{B6F15528-21DE-4FAA-801E-634DDDAF4B2B}" type="slidenum">
              <a:rPr lang="en-NL" smtClean="0"/>
              <a:pPr/>
              <a:t>16</a:t>
            </a:fld>
            <a:endParaRPr lang="en-NL" dirty="0"/>
          </a:p>
        </p:txBody>
      </p:sp>
      <p:sp>
        <p:nvSpPr>
          <p:cNvPr id="7" name="Rectangle 3">
            <a:extLst>
              <a:ext uri="{FF2B5EF4-FFF2-40B4-BE49-F238E27FC236}">
                <a16:creationId xmlns:a16="http://schemas.microsoft.com/office/drawing/2014/main" id="{6DE3C22D-9A28-E5AC-FDD3-EF482FB5C7B6}"/>
              </a:ext>
            </a:extLst>
          </p:cNvPr>
          <p:cNvSpPr>
            <a:spLocks noGrp="1" noChangeArrowheads="1"/>
          </p:cNvSpPr>
          <p:nvPr>
            <p:ph type="body" sz="quarter" idx="10"/>
          </p:nvPr>
        </p:nvSpPr>
        <p:spPr>
          <a:xfrm>
            <a:off x="1060450" y="2835275"/>
            <a:ext cx="8775576" cy="6696075"/>
          </a:xfrm>
        </p:spPr>
        <p:txBody>
          <a:bodyPr>
            <a:normAutofit/>
          </a:bodyPr>
          <a:lstStyle/>
          <a:p>
            <a:pPr marL="0" indent="0">
              <a:buNone/>
            </a:pPr>
            <a:r>
              <a:rPr lang="nl-NL" altLang="nl-NL" sz="3200" b="1" dirty="0">
                <a:latin typeface="+mj-lt"/>
                <a:cs typeface="Tahoma" panose="020B0604030504040204" pitchFamily="34" charset="0"/>
              </a:rPr>
              <a:t>HFrEF:</a:t>
            </a:r>
          </a:p>
          <a:p>
            <a:pPr lvl="1" eaLnBrk="1" hangingPunct="1">
              <a:buSzPct val="60000"/>
              <a:buFont typeface="Webdings" panose="05030102010509060703" pitchFamily="18" charset="2"/>
              <a:buChar char="Y"/>
            </a:pPr>
            <a:r>
              <a:rPr lang="nl-NL" altLang="nl-NL" dirty="0">
                <a:latin typeface="+mj-lt"/>
                <a:cs typeface="Tahoma" panose="020B0604030504040204" pitchFamily="34" charset="0"/>
              </a:rPr>
              <a:t> Veel meer over bekend</a:t>
            </a:r>
          </a:p>
          <a:p>
            <a:pPr lvl="1" eaLnBrk="1" hangingPunct="1">
              <a:buSzPct val="60000"/>
              <a:buFont typeface="Webdings" panose="05030102010509060703" pitchFamily="18" charset="2"/>
              <a:buChar char="Y"/>
            </a:pPr>
            <a:r>
              <a:rPr lang="nl-NL" altLang="nl-NL" dirty="0">
                <a:latin typeface="+mj-lt"/>
                <a:cs typeface="Tahoma" panose="020B0604030504040204" pitchFamily="34" charset="0"/>
              </a:rPr>
              <a:t> Jongere patiëntengroep</a:t>
            </a:r>
          </a:p>
          <a:p>
            <a:pPr lvl="1" eaLnBrk="1" hangingPunct="1"/>
            <a:endParaRPr lang="nl-NL" altLang="nl-NL" dirty="0">
              <a:latin typeface="+mj-lt"/>
              <a:cs typeface="Tahoma" panose="020B0604030504040204" pitchFamily="34" charset="0"/>
            </a:endParaRPr>
          </a:p>
          <a:p>
            <a:pPr marL="0" indent="0">
              <a:buNone/>
            </a:pPr>
            <a:r>
              <a:rPr lang="nl-NL" altLang="nl-NL" sz="3200" b="1" dirty="0">
                <a:latin typeface="+mj-lt"/>
                <a:cs typeface="Tahoma" panose="020B0604030504040204" pitchFamily="34" charset="0"/>
              </a:rPr>
              <a:t>HFpEF:</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Weinig onderzoek</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De groep van de toekomst (50-60%)</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Ouderen en Vrouw</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Hypertensie</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Atriumfibrilleren</a:t>
            </a:r>
          </a:p>
          <a:p>
            <a:pPr lvl="1" eaLnBrk="1" hangingPunct="1">
              <a:buSzPct val="60000"/>
              <a:buFont typeface="Webdings" panose="05030102010509060703" pitchFamily="18" charset="2"/>
              <a:buChar char=""/>
            </a:pPr>
            <a:r>
              <a:rPr lang="nl-NL" altLang="nl-NL" dirty="0">
                <a:latin typeface="+mj-lt"/>
                <a:cs typeface="Tahoma" panose="020B0604030504040204" pitchFamily="34" charset="0"/>
              </a:rPr>
              <a:t> Veel co-morbiditeit</a:t>
            </a:r>
          </a:p>
        </p:txBody>
      </p:sp>
    </p:spTree>
    <p:extLst>
      <p:ext uri="{BB962C8B-B14F-4D97-AF65-F5344CB8AC3E}">
        <p14:creationId xmlns:p14="http://schemas.microsoft.com/office/powerpoint/2010/main" val="19161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anim calcmode="lin" valueType="num">
                                      <p:cBhvr>
                                        <p:cTn id="2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1000"/>
                                        <p:tgtEl>
                                          <p:spTgt spid="7">
                                            <p:txEl>
                                              <p:pRg st="7" end="7"/>
                                            </p:txEl>
                                          </p:spTgt>
                                        </p:tgtEl>
                                      </p:cBhvr>
                                    </p:animEffect>
                                    <p:anim calcmode="lin" valueType="num">
                                      <p:cBhvr>
                                        <p:cTn id="3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1000"/>
                                        <p:tgtEl>
                                          <p:spTgt spid="7">
                                            <p:txEl>
                                              <p:pRg st="8" end="8"/>
                                            </p:txEl>
                                          </p:spTgt>
                                        </p:tgtEl>
                                      </p:cBhvr>
                                    </p:animEffect>
                                    <p:anim calcmode="lin" valueType="num">
                                      <p:cBhvr>
                                        <p:cTn id="4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1000"/>
                                        <p:tgtEl>
                                          <p:spTgt spid="7">
                                            <p:txEl>
                                              <p:pRg st="9" end="9"/>
                                            </p:txEl>
                                          </p:spTgt>
                                        </p:tgtEl>
                                      </p:cBhvr>
                                    </p:animEffect>
                                    <p:anim calcmode="lin" valueType="num">
                                      <p:cBhvr>
                                        <p:cTn id="4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fade">
                                      <p:cBhvr>
                                        <p:cTn id="52" dur="1000"/>
                                        <p:tgtEl>
                                          <p:spTgt spid="7">
                                            <p:txEl>
                                              <p:pRg st="10" end="10"/>
                                            </p:txEl>
                                          </p:spTgt>
                                        </p:tgtEl>
                                      </p:cBhvr>
                                    </p:animEffect>
                                    <p:anim calcmode="lin" valueType="num">
                                      <p:cBhvr>
                                        <p:cTn id="53"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204786"/>
            <a:ext cx="18449869" cy="2031325"/>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a:latin typeface="Century Gothic" panose="020B0502020202020204" pitchFamily="34" charset="0"/>
              </a:rPr>
              <a:t>de </a:t>
            </a:r>
            <a:r>
              <a:rPr lang="en-GB" dirty="0" err="1">
                <a:latin typeface="Century Gothic" panose="020B0502020202020204" pitchFamily="34" charset="0"/>
              </a:rPr>
              <a:t>oorzaken</a:t>
            </a:r>
            <a:r>
              <a:rPr lang="en-GB" dirty="0">
                <a:latin typeface="Century Gothic" panose="020B0502020202020204" pitchFamily="34" charset="0"/>
              </a:rPr>
              <a:t> en </a:t>
            </a:r>
            <a:r>
              <a:rPr lang="en-GB" dirty="0" err="1">
                <a:latin typeface="Century Gothic" panose="020B0502020202020204" pitchFamily="34" charset="0"/>
              </a:rPr>
              <a:t>risicofactoren</a:t>
            </a:r>
            <a:r>
              <a:rPr lang="en-GB" dirty="0">
                <a:latin typeface="Century Gothic" panose="020B0502020202020204" pitchFamily="34" charset="0"/>
              </a:rPr>
              <a:t> van </a:t>
            </a:r>
            <a:r>
              <a:rPr lang="en-GB" dirty="0" err="1">
                <a:latin typeface="Century Gothic" panose="020B0502020202020204" pitchFamily="34" charset="0"/>
              </a:rPr>
              <a:t>hartfalen</a:t>
            </a:r>
            <a:endParaRPr lang="en-GB" dirty="0">
              <a:latin typeface="Century Gothic" panose="020B0502020202020204" pitchFamily="34" charset="0"/>
            </a:endParaRPr>
          </a:p>
        </p:txBody>
      </p:sp>
    </p:spTree>
    <p:extLst>
      <p:ext uri="{BB962C8B-B14F-4D97-AF65-F5344CB8AC3E}">
        <p14:creationId xmlns:p14="http://schemas.microsoft.com/office/powerpoint/2010/main" val="450191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D625-3044-2684-5348-3F9661EB8C49}"/>
              </a:ext>
            </a:extLst>
          </p:cNvPr>
          <p:cNvSpPr>
            <a:spLocks noGrp="1"/>
          </p:cNvSpPr>
          <p:nvPr>
            <p:ph type="title"/>
          </p:nvPr>
        </p:nvSpPr>
        <p:spPr>
          <a:xfrm>
            <a:off x="1076271" y="854075"/>
            <a:ext cx="17688747" cy="923330"/>
          </a:xfrm>
        </p:spPr>
        <p:txBody>
          <a:bodyPr/>
          <a:lstStyle/>
          <a:p>
            <a:r>
              <a:rPr lang="nl-NL" dirty="0"/>
              <a:t>Oorzaken hartfalen</a:t>
            </a:r>
            <a:endParaRPr lang="en-NL" dirty="0"/>
          </a:p>
        </p:txBody>
      </p:sp>
      <p:sp>
        <p:nvSpPr>
          <p:cNvPr id="4" name="Text Placeholder 3">
            <a:extLst>
              <a:ext uri="{FF2B5EF4-FFF2-40B4-BE49-F238E27FC236}">
                <a16:creationId xmlns:a16="http://schemas.microsoft.com/office/drawing/2014/main" id="{15B28F10-C3E3-FF2D-050D-2BC4ACDF5C49}"/>
              </a:ext>
            </a:extLst>
          </p:cNvPr>
          <p:cNvSpPr>
            <a:spLocks noGrp="1"/>
          </p:cNvSpPr>
          <p:nvPr>
            <p:ph type="body" sz="quarter" idx="16"/>
          </p:nvPr>
        </p:nvSpPr>
        <p:spPr>
          <a:xfrm>
            <a:off x="1555106" y="2342307"/>
            <a:ext cx="12241360" cy="7200000"/>
          </a:xfrm>
        </p:spPr>
        <p:txBody>
          <a:bodyPr>
            <a:normAutofit fontScale="77500" lnSpcReduction="20000"/>
          </a:bodyPr>
          <a:lstStyle/>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Ischemische hartziekte</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Hypertensie</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Kleplijden</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Ritmestoornis</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Cardiomyopathie (zieke hartspier)</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Aangeboren hartafwijkingen</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Infecties (myocarditis)</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Roken, alcohol, medicatie</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Schildklierfunctiestoornissen</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Diabetes, overgewicht, COPD, OSAS</a:t>
            </a:r>
          </a:p>
          <a:p>
            <a:pPr>
              <a:lnSpc>
                <a:spcPct val="150000"/>
              </a:lnSpc>
              <a:buSzPct val="60000"/>
              <a:buFont typeface="Webdings" panose="05030102010509060703" pitchFamily="18" charset="2"/>
              <a:buChar char="Y"/>
            </a:pPr>
            <a:r>
              <a:rPr lang="nl-NL" altLang="nl-NL" sz="4100" dirty="0">
                <a:latin typeface="+mj-lt"/>
                <a:cs typeface="Tahoma" panose="020B0604030504040204" pitchFamily="34" charset="0"/>
              </a:rPr>
              <a:t>Anemie</a:t>
            </a:r>
          </a:p>
          <a:p>
            <a:pPr marL="742950" indent="-742950">
              <a:buFont typeface="+mj-lt"/>
              <a:buAutoNum type="arabicPeriod"/>
            </a:pPr>
            <a:endParaRPr lang="en-NL" dirty="0"/>
          </a:p>
        </p:txBody>
      </p:sp>
      <p:sp>
        <p:nvSpPr>
          <p:cNvPr id="5" name="Footer Placeholder 4">
            <a:extLst>
              <a:ext uri="{FF2B5EF4-FFF2-40B4-BE49-F238E27FC236}">
                <a16:creationId xmlns:a16="http://schemas.microsoft.com/office/drawing/2014/main" id="{4CAC9654-839A-CAED-CBBD-E95C37D41406}"/>
              </a:ext>
            </a:extLst>
          </p:cNvPr>
          <p:cNvSpPr>
            <a:spLocks noGrp="1"/>
          </p:cNvSpPr>
          <p:nvPr>
            <p:ph type="ftr" sz="quarter" idx="5"/>
          </p:nvPr>
        </p:nvSpPr>
        <p:spPr/>
        <p:txBody>
          <a:bodyPr/>
          <a:lstStyle/>
          <a:p>
            <a:r>
              <a:rPr lang="nl-NL"/>
              <a:t>NVVC 2024</a:t>
            </a:r>
            <a:endParaRPr lang="nl-NL" dirty="0"/>
          </a:p>
        </p:txBody>
      </p:sp>
      <p:sp>
        <p:nvSpPr>
          <p:cNvPr id="7" name="Slide Number Placeholder 6">
            <a:extLst>
              <a:ext uri="{FF2B5EF4-FFF2-40B4-BE49-F238E27FC236}">
                <a16:creationId xmlns:a16="http://schemas.microsoft.com/office/drawing/2014/main" id="{E25B4C26-C748-F53E-909D-C0C7C720B9CB}"/>
              </a:ext>
            </a:extLst>
          </p:cNvPr>
          <p:cNvSpPr>
            <a:spLocks noGrp="1"/>
          </p:cNvSpPr>
          <p:nvPr>
            <p:ph type="sldNum" sz="quarter" idx="7"/>
          </p:nvPr>
        </p:nvSpPr>
        <p:spPr/>
        <p:txBody>
          <a:bodyPr/>
          <a:lstStyle/>
          <a:p>
            <a:fld id="{B6F15528-21DE-4FAA-801E-634DDDAF4B2B}" type="slidenum">
              <a:rPr lang="en-NL" smtClean="0"/>
              <a:pPr/>
              <a:t>18</a:t>
            </a:fld>
            <a:endParaRPr lang="en-NL" dirty="0"/>
          </a:p>
        </p:txBody>
      </p:sp>
      <p:sp>
        <p:nvSpPr>
          <p:cNvPr id="6" name="Tijdelijke aanduiding voor inhoud 2">
            <a:extLst>
              <a:ext uri="{FF2B5EF4-FFF2-40B4-BE49-F238E27FC236}">
                <a16:creationId xmlns:a16="http://schemas.microsoft.com/office/drawing/2014/main" id="{E627363C-51EF-5D54-B6E4-FCD2FBFFE54D}"/>
              </a:ext>
            </a:extLst>
          </p:cNvPr>
          <p:cNvSpPr txBox="1">
            <a:spLocks/>
          </p:cNvSpPr>
          <p:nvPr/>
        </p:nvSpPr>
        <p:spPr>
          <a:xfrm>
            <a:off x="1555106" y="2558331"/>
            <a:ext cx="6851650" cy="4895850"/>
          </a:xfrm>
          <a:prstGeom prst="rect">
            <a:avLst/>
          </a:prstGeom>
        </p:spPr>
        <p:txBody>
          <a:bodyPr>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SzPct val="60000"/>
              <a:buFont typeface="Webdings" panose="05030102010509060703" pitchFamily="18" charset="2"/>
              <a:buChar char="Y"/>
            </a:pPr>
            <a:endParaRPr lang="nl-NL" altLang="nl-NL" sz="2400" dirty="0">
              <a:latin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149401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13522-59FB-7EBA-E07A-D0B980366389}"/>
              </a:ext>
            </a:extLst>
          </p:cNvPr>
          <p:cNvSpPr>
            <a:spLocks noGrp="1"/>
          </p:cNvSpPr>
          <p:nvPr>
            <p:ph type="title"/>
          </p:nvPr>
        </p:nvSpPr>
        <p:spPr/>
        <p:txBody>
          <a:bodyPr/>
          <a:lstStyle/>
          <a:p>
            <a:r>
              <a:rPr lang="nl-NL" dirty="0"/>
              <a:t>risicogroepen</a:t>
            </a:r>
          </a:p>
        </p:txBody>
      </p:sp>
      <p:pic>
        <p:nvPicPr>
          <p:cNvPr id="8" name="Tijdelijke aanduiding voor afbeelding 7" descr="Afbeelding met persoon, kleding, overdekt, handschrift&#10;&#10;Automatisch gegenereerde beschrijving">
            <a:extLst>
              <a:ext uri="{FF2B5EF4-FFF2-40B4-BE49-F238E27FC236}">
                <a16:creationId xmlns:a16="http://schemas.microsoft.com/office/drawing/2014/main" id="{2D2E5278-7C54-8AAA-357E-ADB5457D989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876" r="5876"/>
          <a:stretch>
            <a:fillRect/>
          </a:stretch>
        </p:blipFill>
        <p:spPr/>
      </p:pic>
      <p:sp>
        <p:nvSpPr>
          <p:cNvPr id="4" name="Tijdelijke aanduiding voor tekst 3">
            <a:extLst>
              <a:ext uri="{FF2B5EF4-FFF2-40B4-BE49-F238E27FC236}">
                <a16:creationId xmlns:a16="http://schemas.microsoft.com/office/drawing/2014/main" id="{8D88C3CD-8AE6-1F39-297E-D30005E3D793}"/>
              </a:ext>
            </a:extLst>
          </p:cNvPr>
          <p:cNvSpPr>
            <a:spLocks noGrp="1"/>
          </p:cNvSpPr>
          <p:nvPr>
            <p:ph type="body" sz="quarter" idx="16"/>
          </p:nvPr>
        </p:nvSpPr>
        <p:spPr/>
        <p:txBody>
          <a:bodyPr/>
          <a:lstStyle/>
          <a:p>
            <a:pPr marL="457200" indent="-457200" algn="l">
              <a:buSzPct val="60000"/>
              <a:buFont typeface="Webdings" panose="05030102010509060703" pitchFamily="18" charset="2"/>
              <a:buChar char="Y"/>
            </a:pPr>
            <a:r>
              <a:rPr lang="nl-NL" altLang="nl-NL" sz="3600" dirty="0">
                <a:latin typeface="+mj-lt"/>
                <a:cs typeface="Tahoma" panose="020B0604030504040204" pitchFamily="34" charset="0"/>
              </a:rPr>
              <a:t>Doorgemaakt hartinfarct (</a:t>
            </a:r>
            <a:r>
              <a:rPr lang="nl-NL" altLang="nl-NL" sz="3600" dirty="0">
                <a:solidFill>
                  <a:srgbClr val="FF0000"/>
                </a:solidFill>
                <a:latin typeface="+mj-lt"/>
                <a:cs typeface="Tahoma" panose="020B0604030504040204" pitchFamily="34" charset="0"/>
              </a:rPr>
              <a:t>CVRM</a:t>
            </a:r>
            <a:r>
              <a:rPr lang="nl-NL" altLang="nl-NL" sz="3600" dirty="0">
                <a:latin typeface="+mj-lt"/>
                <a:cs typeface="Tahoma" panose="020B0604030504040204" pitchFamily="34" charset="0"/>
              </a:rPr>
              <a:t>)</a:t>
            </a:r>
            <a:br>
              <a:rPr lang="nl-NL" altLang="nl-NL" sz="3600" dirty="0">
                <a:latin typeface="+mj-lt"/>
                <a:cs typeface="Tahoma" panose="020B0604030504040204" pitchFamily="34" charset="0"/>
              </a:rPr>
            </a:br>
            <a:endParaRPr lang="nl-NL" altLang="nl-NL" sz="3600" dirty="0">
              <a:latin typeface="+mj-lt"/>
              <a:cs typeface="Tahoma" panose="020B0604030504040204" pitchFamily="34" charset="0"/>
            </a:endParaRPr>
          </a:p>
          <a:p>
            <a:pPr marL="457200" indent="-457200" algn="l">
              <a:buSzPct val="60000"/>
              <a:buFont typeface="Webdings" panose="05030102010509060703" pitchFamily="18" charset="2"/>
              <a:buChar char="Y"/>
            </a:pPr>
            <a:r>
              <a:rPr lang="nl-NL" altLang="nl-NL" sz="3600" dirty="0">
                <a:latin typeface="+mj-lt"/>
                <a:cs typeface="Tahoma" panose="020B0604030504040204" pitchFamily="34" charset="0"/>
              </a:rPr>
              <a:t>Boezemfibrilleren (</a:t>
            </a:r>
            <a:r>
              <a:rPr lang="nl-NL" altLang="nl-NL" sz="3600" dirty="0">
                <a:solidFill>
                  <a:srgbClr val="FF0000"/>
                </a:solidFill>
                <a:latin typeface="+mj-lt"/>
                <a:cs typeface="Tahoma" panose="020B0604030504040204" pitchFamily="34" charset="0"/>
              </a:rPr>
              <a:t>CVRM en DM</a:t>
            </a:r>
            <a:r>
              <a:rPr lang="nl-NL" altLang="nl-NL" sz="3600" dirty="0">
                <a:latin typeface="+mj-lt"/>
                <a:cs typeface="Tahoma" panose="020B0604030504040204" pitchFamily="34" charset="0"/>
              </a:rPr>
              <a:t>)</a:t>
            </a:r>
            <a:br>
              <a:rPr lang="nl-NL" altLang="nl-NL" sz="3600" dirty="0">
                <a:latin typeface="+mj-lt"/>
                <a:cs typeface="Tahoma" panose="020B0604030504040204" pitchFamily="34" charset="0"/>
              </a:rPr>
            </a:br>
            <a:endParaRPr lang="nl-NL" altLang="nl-NL" sz="3600" dirty="0">
              <a:latin typeface="+mj-lt"/>
              <a:cs typeface="Tahoma" panose="020B0604030504040204" pitchFamily="34" charset="0"/>
            </a:endParaRPr>
          </a:p>
          <a:p>
            <a:pPr marL="457200" indent="-457200" algn="l">
              <a:buSzPct val="60000"/>
              <a:buFont typeface="Webdings" panose="05030102010509060703" pitchFamily="18" charset="2"/>
              <a:buChar char="Y"/>
            </a:pPr>
            <a:r>
              <a:rPr lang="nl-NL" altLang="nl-NL" sz="3600" dirty="0">
                <a:latin typeface="+mj-lt"/>
                <a:cs typeface="Tahoma" panose="020B0604030504040204" pitchFamily="34" charset="0"/>
              </a:rPr>
              <a:t>Langer bestaande hypertensie (</a:t>
            </a:r>
            <a:r>
              <a:rPr lang="nl-NL" altLang="nl-NL" sz="3600" dirty="0">
                <a:solidFill>
                  <a:srgbClr val="FF0000"/>
                </a:solidFill>
                <a:latin typeface="+mj-lt"/>
                <a:cs typeface="Tahoma" panose="020B0604030504040204" pitchFamily="34" charset="0"/>
              </a:rPr>
              <a:t>CVRM</a:t>
            </a:r>
            <a:r>
              <a:rPr lang="nl-NL" altLang="nl-NL" sz="3600" dirty="0">
                <a:latin typeface="+mj-lt"/>
                <a:cs typeface="Tahoma" panose="020B0604030504040204" pitchFamily="34" charset="0"/>
              </a:rPr>
              <a:t>)</a:t>
            </a:r>
            <a:br>
              <a:rPr lang="nl-NL" altLang="nl-NL" sz="3600" dirty="0">
                <a:latin typeface="+mj-lt"/>
                <a:cs typeface="Tahoma" panose="020B0604030504040204" pitchFamily="34" charset="0"/>
              </a:rPr>
            </a:br>
            <a:endParaRPr lang="nl-NL" altLang="nl-NL" sz="3600" dirty="0">
              <a:latin typeface="+mj-lt"/>
              <a:cs typeface="Tahoma" panose="020B0604030504040204" pitchFamily="34" charset="0"/>
            </a:endParaRPr>
          </a:p>
          <a:p>
            <a:pPr marL="457200" indent="-457200" algn="l">
              <a:buSzPct val="60000"/>
              <a:buFont typeface="Webdings" panose="05030102010509060703" pitchFamily="18" charset="2"/>
              <a:buChar char="Y"/>
            </a:pPr>
            <a:r>
              <a:rPr lang="nl-NL" altLang="nl-NL" sz="3600" dirty="0">
                <a:solidFill>
                  <a:srgbClr val="FF0000"/>
                </a:solidFill>
                <a:latin typeface="+mj-lt"/>
                <a:cs typeface="Tahoma" panose="020B0604030504040204" pitchFamily="34" charset="0"/>
              </a:rPr>
              <a:t>COPD </a:t>
            </a:r>
            <a:br>
              <a:rPr lang="nl-NL" altLang="nl-NL" sz="3600" dirty="0">
                <a:solidFill>
                  <a:schemeClr val="bg1"/>
                </a:solidFill>
                <a:latin typeface="+mj-lt"/>
                <a:cs typeface="Tahoma" panose="020B0604030504040204" pitchFamily="34" charset="0"/>
              </a:rPr>
            </a:br>
            <a:endParaRPr lang="nl-NL" altLang="nl-NL" sz="3600" dirty="0">
              <a:solidFill>
                <a:schemeClr val="bg1"/>
              </a:solidFill>
              <a:latin typeface="+mj-lt"/>
              <a:cs typeface="Tahoma" panose="020B0604030504040204" pitchFamily="34" charset="0"/>
            </a:endParaRPr>
          </a:p>
          <a:p>
            <a:pPr marL="457200" indent="-457200" algn="l">
              <a:buSzPct val="60000"/>
              <a:buFont typeface="Webdings" panose="05030102010509060703" pitchFamily="18" charset="2"/>
              <a:buChar char="Y"/>
            </a:pPr>
            <a:r>
              <a:rPr lang="nl-NL" altLang="nl-NL" sz="3600" dirty="0">
                <a:solidFill>
                  <a:srgbClr val="FF0000"/>
                </a:solidFill>
                <a:latin typeface="+mj-lt"/>
                <a:cs typeface="Tahoma" panose="020B0604030504040204" pitchFamily="34" charset="0"/>
              </a:rPr>
              <a:t>Diabetes mellitus</a:t>
            </a:r>
          </a:p>
          <a:p>
            <a:endParaRPr lang="nl-NL" dirty="0"/>
          </a:p>
        </p:txBody>
      </p:sp>
      <p:sp>
        <p:nvSpPr>
          <p:cNvPr id="5" name="Tijdelijke aanduiding voor voettekst 4">
            <a:extLst>
              <a:ext uri="{FF2B5EF4-FFF2-40B4-BE49-F238E27FC236}">
                <a16:creationId xmlns:a16="http://schemas.microsoft.com/office/drawing/2014/main" id="{8ED71013-B135-787F-ADC9-8096F9EC9D23}"/>
              </a:ext>
            </a:extLst>
          </p:cNvPr>
          <p:cNvSpPr>
            <a:spLocks noGrp="1"/>
          </p:cNvSpPr>
          <p:nvPr>
            <p:ph type="ftr" sz="quarter" idx="5"/>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56DF2250-555C-34FE-9368-7E8CD3D6ADC3}"/>
              </a:ext>
            </a:extLst>
          </p:cNvPr>
          <p:cNvSpPr>
            <a:spLocks noGrp="1"/>
          </p:cNvSpPr>
          <p:nvPr>
            <p:ph type="sldNum" sz="quarter" idx="7"/>
          </p:nvPr>
        </p:nvSpPr>
        <p:spPr/>
        <p:txBody>
          <a:bodyPr/>
          <a:lstStyle/>
          <a:p>
            <a:fld id="{B6F15528-21DE-4FAA-801E-634DDDAF4B2B}" type="slidenum">
              <a:rPr lang="en-NL" smtClean="0"/>
              <a:pPr/>
              <a:t>19</a:t>
            </a:fld>
            <a:endParaRPr lang="en-NL" dirty="0"/>
          </a:p>
        </p:txBody>
      </p:sp>
    </p:spTree>
    <p:extLst>
      <p:ext uri="{BB962C8B-B14F-4D97-AF65-F5344CB8AC3E}">
        <p14:creationId xmlns:p14="http://schemas.microsoft.com/office/powerpoint/2010/main" val="200630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2">
            <a:extLst>
              <a:ext uri="{FF2B5EF4-FFF2-40B4-BE49-F238E27FC236}">
                <a16:creationId xmlns:a16="http://schemas.microsoft.com/office/drawing/2014/main" id="{D02D0C25-27A1-C817-AD8F-51F13930EE4D}"/>
              </a:ext>
            </a:extLst>
          </p:cNvPr>
          <p:cNvSpPr>
            <a:spLocks noGrp="1"/>
          </p:cNvSpPr>
          <p:nvPr>
            <p:ph type="body" sz="quarter" idx="10"/>
          </p:nvPr>
        </p:nvSpPr>
        <p:spPr>
          <a:xfrm>
            <a:off x="1060449" y="2835275"/>
            <a:ext cx="15544329" cy="6696670"/>
          </a:xfrm>
          <a:prstGeom prst="rect">
            <a:avLst/>
          </a:prstGeom>
        </p:spPr>
        <p:txBody>
          <a:bodyPr>
            <a:normAutofit/>
          </a:bodyPr>
          <a:lstStyle>
            <a:lvl1pPr>
              <a:defRPr sz="3600" b="0" i="0">
                <a:latin typeface="Gill Sans" panose="020B0502020104020203" pitchFamily="34" charset="-79"/>
                <a:cs typeface="Gill Sans" panose="020B0502020104020203" pitchFamily="34" charset="-79"/>
              </a:defRPr>
            </a:lvl1pPr>
            <a:lvl2pPr>
              <a:defRPr sz="3200" b="0" i="0">
                <a:latin typeface="Gill Sans" panose="020B0502020104020203" pitchFamily="34" charset="-79"/>
                <a:cs typeface="Gill Sans" panose="020B0502020104020203" pitchFamily="34" charset="-79"/>
              </a:defRPr>
            </a:lvl2pPr>
            <a:lvl3pPr>
              <a:defRPr sz="2800" b="0" i="0">
                <a:latin typeface="Gill Sans" panose="020B0502020104020203" pitchFamily="34" charset="-79"/>
                <a:cs typeface="Gill Sans" panose="020B0502020104020203" pitchFamily="34" charset="-79"/>
              </a:defRPr>
            </a:lvl3pPr>
            <a:lvl4pPr>
              <a:defRPr sz="2400" b="0" i="0">
                <a:latin typeface="Gill Sans" panose="020B0502020104020203" pitchFamily="34" charset="-79"/>
                <a:cs typeface="Gill Sans" panose="020B0502020104020203" pitchFamily="34" charset="-79"/>
              </a:defRPr>
            </a:lvl4pPr>
            <a:lvl5pPr>
              <a:defRPr sz="2000" b="0" i="0">
                <a:latin typeface="Gill Sans" panose="020B0502020104020203" pitchFamily="34" charset="-79"/>
                <a:cs typeface="Gill Sans" panose="020B0502020104020203" pitchFamily="34" charset="-79"/>
              </a:defRPr>
            </a:lvl5pPr>
          </a:lstStyle>
          <a:p>
            <a:pPr marL="1498600" indent="-742950">
              <a:lnSpc>
                <a:spcPct val="110000"/>
              </a:lnSpc>
              <a:spcBef>
                <a:spcPts val="1400"/>
              </a:spcBef>
              <a:buFont typeface="+mj-lt"/>
              <a:buAutoNum type="arabicPeriod"/>
              <a:tabLst>
                <a:tab pos="560705" algn="l"/>
              </a:tabLst>
            </a:pPr>
            <a:r>
              <a:rPr lang="en-GB" sz="3600" spc="-10" dirty="0">
                <a:latin typeface="+mj-lt"/>
                <a:cs typeface="Times New Roman"/>
              </a:rPr>
              <a:t>Het </a:t>
            </a:r>
            <a:r>
              <a:rPr lang="en-GB" sz="3600" spc="-10" dirty="0" err="1">
                <a:latin typeface="+mj-lt"/>
                <a:cs typeface="Times New Roman"/>
              </a:rPr>
              <a:t>ziektebeeld</a:t>
            </a:r>
            <a:r>
              <a:rPr lang="en-GB" sz="3600" spc="-10" dirty="0">
                <a:latin typeface="+mj-lt"/>
                <a:cs typeface="Times New Roman"/>
              </a:rPr>
              <a:t> </a:t>
            </a:r>
            <a:r>
              <a:rPr lang="en-GB" sz="3600" spc="-10" dirty="0" err="1">
                <a:latin typeface="+mj-lt"/>
                <a:cs typeface="Times New Roman"/>
              </a:rPr>
              <a:t>hartfalen</a:t>
            </a:r>
            <a:r>
              <a:rPr lang="en-GB" sz="3600" spc="-10" dirty="0">
                <a:latin typeface="+mj-lt"/>
                <a:cs typeface="Times New Roman"/>
              </a:rPr>
              <a:t> </a:t>
            </a:r>
          </a:p>
          <a:p>
            <a:pPr marL="1498600" indent="-742950">
              <a:lnSpc>
                <a:spcPct val="110000"/>
              </a:lnSpc>
              <a:spcBef>
                <a:spcPts val="1400"/>
              </a:spcBef>
              <a:buFont typeface="+mj-lt"/>
              <a:buAutoNum type="arabicPeriod"/>
              <a:tabLst>
                <a:tab pos="560705" algn="l"/>
              </a:tabLst>
            </a:pPr>
            <a:r>
              <a:rPr lang="en-GB" spc="55" dirty="0">
                <a:latin typeface="+mj-lt"/>
                <a:cs typeface="Times New Roman"/>
              </a:rPr>
              <a:t>De </a:t>
            </a:r>
            <a:r>
              <a:rPr lang="en-GB" spc="55" dirty="0" err="1">
                <a:latin typeface="+mj-lt"/>
                <a:cs typeface="Times New Roman"/>
              </a:rPr>
              <a:t>werking</a:t>
            </a:r>
            <a:r>
              <a:rPr lang="en-GB" spc="55" dirty="0">
                <a:latin typeface="+mj-lt"/>
                <a:cs typeface="Times New Roman"/>
              </a:rPr>
              <a:t> van het hart </a:t>
            </a:r>
          </a:p>
          <a:p>
            <a:pPr marL="1498600" indent="-742950">
              <a:lnSpc>
                <a:spcPct val="110000"/>
              </a:lnSpc>
              <a:spcBef>
                <a:spcPts val="1400"/>
              </a:spcBef>
              <a:buFont typeface="+mj-lt"/>
              <a:buAutoNum type="arabicPeriod"/>
              <a:tabLst>
                <a:tab pos="560705" algn="l"/>
              </a:tabLst>
            </a:pPr>
            <a:r>
              <a:rPr lang="en-GB" spc="55" dirty="0">
                <a:latin typeface="+mj-lt"/>
                <a:cs typeface="Times New Roman"/>
              </a:rPr>
              <a:t>De </a:t>
            </a:r>
            <a:r>
              <a:rPr lang="en-GB" spc="55" dirty="0" err="1">
                <a:latin typeface="+mj-lt"/>
                <a:cs typeface="Times New Roman"/>
              </a:rPr>
              <a:t>oorzaken</a:t>
            </a:r>
            <a:r>
              <a:rPr lang="en-GB" spc="55" dirty="0">
                <a:latin typeface="+mj-lt"/>
                <a:cs typeface="Times New Roman"/>
              </a:rPr>
              <a:t> en </a:t>
            </a:r>
            <a:r>
              <a:rPr lang="en-GB" spc="55" dirty="0" err="1">
                <a:latin typeface="+mj-lt"/>
                <a:cs typeface="Times New Roman"/>
              </a:rPr>
              <a:t>risicofactoren</a:t>
            </a:r>
            <a:r>
              <a:rPr lang="en-GB" spc="55" dirty="0">
                <a:latin typeface="+mj-lt"/>
                <a:cs typeface="Times New Roman"/>
              </a:rPr>
              <a:t> van </a:t>
            </a:r>
            <a:r>
              <a:rPr lang="en-GB" spc="55" dirty="0" err="1">
                <a:latin typeface="+mj-lt"/>
                <a:cs typeface="Times New Roman"/>
              </a:rPr>
              <a:t>hartfalen</a:t>
            </a:r>
            <a:endParaRPr lang="en-GB" sz="3600" dirty="0">
              <a:latin typeface="+mj-lt"/>
              <a:cs typeface="Times New Roman"/>
            </a:endParaRPr>
          </a:p>
          <a:p>
            <a:pPr marL="1498600" indent="-742950">
              <a:lnSpc>
                <a:spcPct val="110000"/>
              </a:lnSpc>
              <a:spcBef>
                <a:spcPts val="1400"/>
              </a:spcBef>
              <a:buFont typeface="+mj-lt"/>
              <a:buAutoNum type="arabicPeriod"/>
              <a:tabLst>
                <a:tab pos="560705" algn="l"/>
              </a:tabLst>
            </a:pPr>
            <a:r>
              <a:rPr lang="en-GB" sz="3600" dirty="0">
                <a:latin typeface="+mj-lt"/>
                <a:cs typeface="Times New Roman"/>
              </a:rPr>
              <a:t>Diagnose </a:t>
            </a:r>
            <a:r>
              <a:rPr lang="en-GB" sz="3600" dirty="0" err="1">
                <a:latin typeface="+mj-lt"/>
                <a:cs typeface="Times New Roman"/>
              </a:rPr>
              <a:t>hartfalen</a:t>
            </a:r>
            <a:endParaRPr lang="en-GB" sz="3600" dirty="0">
              <a:latin typeface="+mj-lt"/>
              <a:cs typeface="Times New Roman"/>
            </a:endParaRPr>
          </a:p>
          <a:p>
            <a:pPr marL="1498600" indent="-742950">
              <a:lnSpc>
                <a:spcPct val="110000"/>
              </a:lnSpc>
              <a:spcBef>
                <a:spcPts val="1400"/>
              </a:spcBef>
              <a:buFont typeface="+mj-lt"/>
              <a:buAutoNum type="arabicPeriod"/>
              <a:tabLst>
                <a:tab pos="560705" algn="l"/>
              </a:tabLst>
            </a:pPr>
            <a:r>
              <a:rPr lang="en-GB" sz="3600" spc="-10" dirty="0" err="1">
                <a:latin typeface="+mj-lt"/>
                <a:cs typeface="Times New Roman"/>
              </a:rPr>
              <a:t>Behandelopties</a:t>
            </a:r>
            <a:r>
              <a:rPr lang="en-GB" sz="3600" spc="-10" dirty="0">
                <a:latin typeface="+mj-lt"/>
                <a:cs typeface="Times New Roman"/>
              </a:rPr>
              <a:t> </a:t>
            </a:r>
            <a:r>
              <a:rPr lang="en-GB" sz="3600" spc="-10" dirty="0" err="1">
                <a:latin typeface="+mj-lt"/>
                <a:cs typeface="Times New Roman"/>
              </a:rPr>
              <a:t>hartfalen</a:t>
            </a:r>
            <a:endParaRPr lang="en-GB" sz="3600" dirty="0">
              <a:latin typeface="+mj-lt"/>
              <a:cs typeface="Times New Roman"/>
            </a:endParaRPr>
          </a:p>
          <a:p>
            <a:pPr marL="1498600" indent="-742950">
              <a:lnSpc>
                <a:spcPct val="110000"/>
              </a:lnSpc>
              <a:spcBef>
                <a:spcPts val="1400"/>
              </a:spcBef>
              <a:buFont typeface="+mj-lt"/>
              <a:buAutoNum type="arabicPeriod"/>
              <a:tabLst>
                <a:tab pos="560705" algn="l"/>
              </a:tabLst>
            </a:pPr>
            <a:r>
              <a:rPr lang="en-GB" sz="3600" spc="-95" dirty="0" err="1">
                <a:latin typeface="+mj-lt"/>
                <a:cs typeface="Times New Roman"/>
              </a:rPr>
              <a:t>Transmurale</a:t>
            </a:r>
            <a:r>
              <a:rPr lang="en-GB" sz="3600" spc="-95" dirty="0">
                <a:latin typeface="+mj-lt"/>
                <a:cs typeface="Times New Roman"/>
              </a:rPr>
              <a:t> </a:t>
            </a:r>
            <a:r>
              <a:rPr lang="en-GB" sz="3600" spc="-95" dirty="0" err="1">
                <a:latin typeface="+mj-lt"/>
                <a:cs typeface="Times New Roman"/>
              </a:rPr>
              <a:t>samenwerking</a:t>
            </a:r>
            <a:r>
              <a:rPr lang="en-GB" sz="3600" spc="-95" dirty="0">
                <a:latin typeface="+mj-lt"/>
                <a:cs typeface="Times New Roman"/>
              </a:rPr>
              <a:t> in de regio</a:t>
            </a:r>
          </a:p>
          <a:p>
            <a:pPr marL="1498600" indent="-742950">
              <a:lnSpc>
                <a:spcPct val="110000"/>
              </a:lnSpc>
              <a:spcBef>
                <a:spcPts val="1400"/>
              </a:spcBef>
              <a:buFont typeface="+mj-lt"/>
              <a:buAutoNum type="arabicPeriod"/>
              <a:tabLst>
                <a:tab pos="560705" algn="l"/>
              </a:tabLst>
            </a:pPr>
            <a:r>
              <a:rPr lang="en-GB" spc="-95" dirty="0">
                <a:latin typeface="+mj-lt"/>
                <a:cs typeface="Times New Roman"/>
              </a:rPr>
              <a:t>Take home message &amp; Toolkit</a:t>
            </a:r>
            <a:endParaRPr lang="en-GB" sz="3600" dirty="0">
              <a:latin typeface="+mj-lt"/>
              <a:cs typeface="Times New Roman"/>
            </a:endParaRPr>
          </a:p>
          <a:p>
            <a:pPr marL="742950" indent="-742950">
              <a:lnSpc>
                <a:spcPct val="110000"/>
              </a:lnSpc>
              <a:spcBef>
                <a:spcPts val="1400"/>
              </a:spcBef>
              <a:buFont typeface="+mj-lt"/>
              <a:buAutoNum type="arabicPeriod"/>
            </a:pPr>
            <a:endParaRPr lang="nl-NL" sz="3600" dirty="0">
              <a:latin typeface="+mn-lt"/>
              <a:cs typeface="Gill Sans Light" panose="020B0302020104020203" pitchFamily="34" charset="-79"/>
            </a:endParaRPr>
          </a:p>
          <a:p>
            <a:pPr marL="742950" indent="-742950">
              <a:lnSpc>
                <a:spcPct val="110000"/>
              </a:lnSpc>
              <a:spcBef>
                <a:spcPts val="1400"/>
              </a:spcBef>
              <a:buFont typeface="+mj-lt"/>
              <a:buAutoNum type="arabicPeriod"/>
            </a:pPr>
            <a:endParaRPr lang="en-NL" sz="3600" dirty="0">
              <a:latin typeface="+mn-lt"/>
              <a:cs typeface="Gill Sans Light" panose="020B0302020104020203" pitchFamily="34" charset="-79"/>
            </a:endParaRPr>
          </a:p>
        </p:txBody>
      </p:sp>
      <p:sp>
        <p:nvSpPr>
          <p:cNvPr id="14" name="Holder 2">
            <a:extLst>
              <a:ext uri="{FF2B5EF4-FFF2-40B4-BE49-F238E27FC236}">
                <a16:creationId xmlns:a16="http://schemas.microsoft.com/office/drawing/2014/main" id="{33932DD2-D93F-36D6-E28E-9CAFAF032B19}"/>
              </a:ext>
            </a:extLst>
          </p:cNvPr>
          <p:cNvSpPr>
            <a:spLocks noGrp="1"/>
          </p:cNvSpPr>
          <p:nvPr>
            <p:ph type="title"/>
          </p:nvPr>
        </p:nvSpPr>
        <p:spPr/>
        <p:txBody>
          <a:bodyPr lIns="0" tIns="0" rIns="0" bIns="0" anchor="ctr" anchorCtr="0"/>
          <a:lstStyle>
            <a:lvl1pPr>
              <a:defRPr sz="6600" b="0" i="0">
                <a:solidFill>
                  <a:srgbClr val="ED1C24"/>
                </a:solidFill>
                <a:latin typeface="Gill Sans Light" panose="020B0302020104020203" pitchFamily="34" charset="-79"/>
                <a:cs typeface="Gill Sans Light" panose="020B0302020104020203" pitchFamily="34" charset="-79"/>
              </a:defRPr>
            </a:lvl1pPr>
          </a:lstStyle>
          <a:p>
            <a:r>
              <a:rPr lang="en" sz="6600" spc="-90" dirty="0">
                <a:latin typeface="Century Gothic" panose="020B0502020202020204" pitchFamily="34" charset="0"/>
              </a:rPr>
              <a:t>AGENDA</a:t>
            </a:r>
            <a:endParaRPr lang="en" dirty="0">
              <a:latin typeface="Century Gothic" panose="020B0502020202020204" pitchFamily="34" charset="0"/>
            </a:endParaRPr>
          </a:p>
        </p:txBody>
      </p:sp>
      <p:sp>
        <p:nvSpPr>
          <p:cNvPr id="2" name="Holder 4">
            <a:extLst>
              <a:ext uri="{FF2B5EF4-FFF2-40B4-BE49-F238E27FC236}">
                <a16:creationId xmlns:a16="http://schemas.microsoft.com/office/drawing/2014/main" id="{0E2A7BAB-15A3-0251-CB1B-DBF3A88DB402}"/>
              </a:ext>
            </a:extLst>
          </p:cNvPr>
          <p:cNvSpPr>
            <a:spLocks noGrp="1"/>
          </p:cNvSpPr>
          <p:nvPr>
            <p:ph type="ftr" sz="quarter" idx="13"/>
          </p:nvPr>
        </p:nvSpPr>
        <p:spPr>
          <a:prstGeom prst="rect">
            <a:avLst/>
          </a:prstGeom>
        </p:spPr>
        <p:txBody>
          <a:bodyPr wrap="square" lIns="0" tIns="0" rIns="0" bIns="0">
            <a:spAutoFit/>
          </a:bodyPr>
          <a:lstStyle>
            <a:lvl1pPr algn="ctr">
              <a:defRPr>
                <a:solidFill>
                  <a:schemeClr val="tx1">
                    <a:tint val="75000"/>
                  </a:schemeClr>
                </a:solidFill>
              </a:defRPr>
            </a:lvl1pPr>
          </a:lstStyle>
          <a:p>
            <a:r>
              <a:rPr lang="nl-NL"/>
              <a:t>NVVC 2024</a:t>
            </a:r>
            <a:endParaRPr lang="nl-NL" dirty="0"/>
          </a:p>
        </p:txBody>
      </p:sp>
      <p:sp>
        <p:nvSpPr>
          <p:cNvPr id="10" name="Holder 6">
            <a:extLst>
              <a:ext uri="{FF2B5EF4-FFF2-40B4-BE49-F238E27FC236}">
                <a16:creationId xmlns:a16="http://schemas.microsoft.com/office/drawing/2014/main" id="{5F3D434C-6726-6A89-2A6B-E4A83E7990A3}"/>
              </a:ext>
            </a:extLst>
          </p:cNvPr>
          <p:cNvSpPr>
            <a:spLocks noGrp="1"/>
          </p:cNvSpPr>
          <p:nvPr>
            <p:ph type="sldNum" sz="quarter" idx="14"/>
          </p:nvPr>
        </p:nvSpPr>
        <p:spPr>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NL" smtClean="0"/>
              <a:t>2</a:t>
            </a:fld>
            <a:endParaRPr lang="en-NL" dirty="0"/>
          </a:p>
        </p:txBody>
      </p:sp>
    </p:spTree>
    <p:extLst>
      <p:ext uri="{BB962C8B-B14F-4D97-AF65-F5344CB8AC3E}">
        <p14:creationId xmlns:p14="http://schemas.microsoft.com/office/powerpoint/2010/main" val="1731227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D625-3044-2684-5348-3F9661EB8C49}"/>
              </a:ext>
            </a:extLst>
          </p:cNvPr>
          <p:cNvSpPr>
            <a:spLocks noGrp="1"/>
          </p:cNvSpPr>
          <p:nvPr>
            <p:ph type="title"/>
          </p:nvPr>
        </p:nvSpPr>
        <p:spPr>
          <a:xfrm>
            <a:off x="1076271" y="854075"/>
            <a:ext cx="17688747" cy="923330"/>
          </a:xfrm>
        </p:spPr>
        <p:txBody>
          <a:bodyPr/>
          <a:lstStyle/>
          <a:p>
            <a:r>
              <a:rPr lang="nl-NL" dirty="0"/>
              <a:t>Risicofactoren voor slechte prognose</a:t>
            </a:r>
            <a:endParaRPr lang="en-NL" dirty="0"/>
          </a:p>
        </p:txBody>
      </p:sp>
      <p:sp>
        <p:nvSpPr>
          <p:cNvPr id="4" name="Text Placeholder 3">
            <a:extLst>
              <a:ext uri="{FF2B5EF4-FFF2-40B4-BE49-F238E27FC236}">
                <a16:creationId xmlns:a16="http://schemas.microsoft.com/office/drawing/2014/main" id="{15B28F10-C3E3-FF2D-050D-2BC4ACDF5C49}"/>
              </a:ext>
            </a:extLst>
          </p:cNvPr>
          <p:cNvSpPr>
            <a:spLocks noGrp="1"/>
          </p:cNvSpPr>
          <p:nvPr>
            <p:ph type="body" sz="quarter" idx="16"/>
          </p:nvPr>
        </p:nvSpPr>
        <p:spPr>
          <a:xfrm>
            <a:off x="1555106" y="2342307"/>
            <a:ext cx="14689632" cy="7200000"/>
          </a:xfrm>
        </p:spPr>
        <p:txBody>
          <a:bodyPr>
            <a:normAutofit fontScale="92500" lnSpcReduction="10000"/>
          </a:bodyPr>
          <a:lstStyle/>
          <a:p>
            <a:pPr>
              <a:lnSpc>
                <a:spcPct val="150000"/>
              </a:lnSpc>
              <a:buSzPct val="60000"/>
              <a:buFont typeface="Webdings" panose="05030102010509060703" pitchFamily="18" charset="2"/>
              <a:buChar char="Y"/>
            </a:pPr>
            <a:r>
              <a:rPr lang="nl-NL" altLang="nl-NL" dirty="0">
                <a:latin typeface="+mj-lt"/>
              </a:rPr>
              <a:t>Hogere leeftijd</a:t>
            </a:r>
          </a:p>
          <a:p>
            <a:pPr>
              <a:lnSpc>
                <a:spcPct val="150000"/>
              </a:lnSpc>
              <a:buSzPct val="60000"/>
              <a:buFont typeface="Webdings" panose="05030102010509060703" pitchFamily="18" charset="2"/>
              <a:buChar char="Y"/>
            </a:pPr>
            <a:r>
              <a:rPr lang="nl-NL" altLang="nl-NL" dirty="0">
                <a:latin typeface="+mj-lt"/>
              </a:rPr>
              <a:t>Opnames hartfalen</a:t>
            </a:r>
          </a:p>
          <a:p>
            <a:pPr>
              <a:lnSpc>
                <a:spcPct val="150000"/>
              </a:lnSpc>
              <a:buSzPct val="60000"/>
              <a:buFont typeface="Webdings" panose="05030102010509060703" pitchFamily="18" charset="2"/>
              <a:buChar char="Y"/>
            </a:pPr>
            <a:r>
              <a:rPr lang="nl-NL" altLang="nl-NL" dirty="0">
                <a:latin typeface="+mj-lt"/>
              </a:rPr>
              <a:t>Afwezigheid van reversibele oorzaken</a:t>
            </a:r>
          </a:p>
          <a:p>
            <a:pPr>
              <a:lnSpc>
                <a:spcPct val="150000"/>
              </a:lnSpc>
              <a:buSzPct val="60000"/>
              <a:buFont typeface="Webdings" panose="05030102010509060703" pitchFamily="18" charset="2"/>
              <a:buChar char="Y"/>
            </a:pPr>
            <a:r>
              <a:rPr lang="nl-NL" altLang="nl-NL" dirty="0">
                <a:latin typeface="+mj-lt"/>
              </a:rPr>
              <a:t>Onvoldoende reactie op behandeling</a:t>
            </a:r>
          </a:p>
          <a:p>
            <a:pPr>
              <a:lnSpc>
                <a:spcPct val="150000"/>
              </a:lnSpc>
              <a:buSzPct val="60000"/>
              <a:buFont typeface="Webdings" panose="05030102010509060703" pitchFamily="18" charset="2"/>
              <a:buChar char="Y"/>
            </a:pPr>
            <a:r>
              <a:rPr lang="nl-NL" altLang="nl-NL" dirty="0">
                <a:latin typeface="+mj-lt"/>
              </a:rPr>
              <a:t>Ernstige </a:t>
            </a:r>
            <a:r>
              <a:rPr lang="nl-NL" altLang="nl-NL" dirty="0" err="1">
                <a:latin typeface="+mj-lt"/>
              </a:rPr>
              <a:t>comorbiditeiten</a:t>
            </a:r>
            <a:endParaRPr lang="nl-NL" altLang="nl-NL" dirty="0">
              <a:latin typeface="+mj-lt"/>
            </a:endParaRPr>
          </a:p>
          <a:p>
            <a:pPr>
              <a:lnSpc>
                <a:spcPct val="150000"/>
              </a:lnSpc>
              <a:buSzPct val="60000"/>
              <a:buFont typeface="Webdings" panose="05030102010509060703" pitchFamily="18" charset="2"/>
              <a:buChar char="Y"/>
            </a:pPr>
            <a:r>
              <a:rPr lang="nl-NL" altLang="nl-NL" dirty="0">
                <a:latin typeface="+mj-lt"/>
              </a:rPr>
              <a:t>Depressie</a:t>
            </a:r>
          </a:p>
          <a:p>
            <a:pPr>
              <a:lnSpc>
                <a:spcPct val="150000"/>
              </a:lnSpc>
              <a:buSzPct val="60000"/>
              <a:buFont typeface="Webdings" panose="05030102010509060703" pitchFamily="18" charset="2"/>
              <a:buChar char="Y"/>
            </a:pPr>
            <a:r>
              <a:rPr lang="nl-NL" altLang="nl-NL" dirty="0">
                <a:latin typeface="+mj-lt"/>
              </a:rPr>
              <a:t>Gewichtsverlies, sinustachycardie in stabiele fase, lage bloeddruk, lage urineproductie</a:t>
            </a:r>
          </a:p>
          <a:p>
            <a:pPr>
              <a:lnSpc>
                <a:spcPct val="150000"/>
              </a:lnSpc>
              <a:buSzPct val="60000"/>
              <a:buFont typeface="Webdings" panose="05030102010509060703" pitchFamily="18" charset="2"/>
              <a:buChar char="Y"/>
            </a:pPr>
            <a:r>
              <a:rPr lang="nl-NL" altLang="nl-NL" dirty="0">
                <a:latin typeface="+mj-lt"/>
              </a:rPr>
              <a:t>Zeer ernstige dysfunctie linkerventrikel met sterk vergroot hart en ejectiefractie &lt;25%</a:t>
            </a:r>
          </a:p>
          <a:p>
            <a:pPr marL="742950" indent="-742950">
              <a:buFont typeface="+mj-lt"/>
              <a:buAutoNum type="arabicPeriod"/>
            </a:pPr>
            <a:endParaRPr lang="en-NL" dirty="0"/>
          </a:p>
        </p:txBody>
      </p:sp>
      <p:sp>
        <p:nvSpPr>
          <p:cNvPr id="5" name="Footer Placeholder 4">
            <a:extLst>
              <a:ext uri="{FF2B5EF4-FFF2-40B4-BE49-F238E27FC236}">
                <a16:creationId xmlns:a16="http://schemas.microsoft.com/office/drawing/2014/main" id="{4CAC9654-839A-CAED-CBBD-E95C37D41406}"/>
              </a:ext>
            </a:extLst>
          </p:cNvPr>
          <p:cNvSpPr>
            <a:spLocks noGrp="1"/>
          </p:cNvSpPr>
          <p:nvPr>
            <p:ph type="ftr" sz="quarter" idx="5"/>
          </p:nvPr>
        </p:nvSpPr>
        <p:spPr/>
        <p:txBody>
          <a:bodyPr/>
          <a:lstStyle/>
          <a:p>
            <a:r>
              <a:rPr lang="nl-NL"/>
              <a:t>NVVC 2024</a:t>
            </a:r>
            <a:endParaRPr lang="nl-NL" dirty="0"/>
          </a:p>
        </p:txBody>
      </p:sp>
      <p:sp>
        <p:nvSpPr>
          <p:cNvPr id="7" name="Slide Number Placeholder 6">
            <a:extLst>
              <a:ext uri="{FF2B5EF4-FFF2-40B4-BE49-F238E27FC236}">
                <a16:creationId xmlns:a16="http://schemas.microsoft.com/office/drawing/2014/main" id="{E25B4C26-C748-F53E-909D-C0C7C720B9CB}"/>
              </a:ext>
            </a:extLst>
          </p:cNvPr>
          <p:cNvSpPr>
            <a:spLocks noGrp="1"/>
          </p:cNvSpPr>
          <p:nvPr>
            <p:ph type="sldNum" sz="quarter" idx="7"/>
          </p:nvPr>
        </p:nvSpPr>
        <p:spPr/>
        <p:txBody>
          <a:bodyPr/>
          <a:lstStyle/>
          <a:p>
            <a:fld id="{B6F15528-21DE-4FAA-801E-634DDDAF4B2B}" type="slidenum">
              <a:rPr lang="en-NL" smtClean="0"/>
              <a:pPr/>
              <a:t>20</a:t>
            </a:fld>
            <a:endParaRPr lang="en-NL" dirty="0"/>
          </a:p>
        </p:txBody>
      </p:sp>
      <p:sp>
        <p:nvSpPr>
          <p:cNvPr id="6" name="Tijdelijke aanduiding voor inhoud 2">
            <a:extLst>
              <a:ext uri="{FF2B5EF4-FFF2-40B4-BE49-F238E27FC236}">
                <a16:creationId xmlns:a16="http://schemas.microsoft.com/office/drawing/2014/main" id="{E627363C-51EF-5D54-B6E4-FCD2FBFFE54D}"/>
              </a:ext>
            </a:extLst>
          </p:cNvPr>
          <p:cNvSpPr txBox="1">
            <a:spLocks/>
          </p:cNvSpPr>
          <p:nvPr/>
        </p:nvSpPr>
        <p:spPr>
          <a:xfrm>
            <a:off x="1555106" y="2558331"/>
            <a:ext cx="6851650" cy="4895850"/>
          </a:xfrm>
          <a:prstGeom prst="rect">
            <a:avLst/>
          </a:prstGeom>
        </p:spPr>
        <p:txBody>
          <a:bodyPr>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SzPct val="60000"/>
              <a:buFont typeface="Webdings" panose="05030102010509060703" pitchFamily="18" charset="2"/>
              <a:buChar char="Y"/>
            </a:pPr>
            <a:endParaRPr lang="nl-NL" altLang="nl-NL" sz="2400" dirty="0">
              <a:latin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207474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12617"/>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a:latin typeface="Century Gothic" panose="020B0502020202020204" pitchFamily="34" charset="0"/>
              </a:rPr>
              <a:t>Diagnose </a:t>
            </a:r>
            <a:r>
              <a:rPr lang="en-GB" dirty="0" err="1">
                <a:latin typeface="Century Gothic" panose="020B0502020202020204" pitchFamily="34" charset="0"/>
              </a:rPr>
              <a:t>hartfalen</a:t>
            </a:r>
            <a:endParaRPr lang="en-GB" dirty="0">
              <a:latin typeface="Century Gothic" panose="020B0502020202020204" pitchFamily="34" charset="0"/>
            </a:endParaRPr>
          </a:p>
        </p:txBody>
      </p:sp>
    </p:spTree>
    <p:extLst>
      <p:ext uri="{BB962C8B-B14F-4D97-AF65-F5344CB8AC3E}">
        <p14:creationId xmlns:p14="http://schemas.microsoft.com/office/powerpoint/2010/main" val="45359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D625-3044-2684-5348-3F9661EB8C49}"/>
              </a:ext>
            </a:extLst>
          </p:cNvPr>
          <p:cNvSpPr>
            <a:spLocks noGrp="1"/>
          </p:cNvSpPr>
          <p:nvPr>
            <p:ph type="title"/>
          </p:nvPr>
        </p:nvSpPr>
        <p:spPr>
          <a:xfrm>
            <a:off x="1076271" y="854075"/>
            <a:ext cx="17688747" cy="923330"/>
          </a:xfrm>
        </p:spPr>
        <p:txBody>
          <a:bodyPr/>
          <a:lstStyle/>
          <a:p>
            <a:r>
              <a:rPr lang="nl-NL" dirty="0"/>
              <a:t>Klachten in de spreekkamer</a:t>
            </a:r>
            <a:endParaRPr lang="en-NL" dirty="0"/>
          </a:p>
        </p:txBody>
      </p:sp>
      <p:sp>
        <p:nvSpPr>
          <p:cNvPr id="4" name="Text Placeholder 3">
            <a:extLst>
              <a:ext uri="{FF2B5EF4-FFF2-40B4-BE49-F238E27FC236}">
                <a16:creationId xmlns:a16="http://schemas.microsoft.com/office/drawing/2014/main" id="{15B28F10-C3E3-FF2D-050D-2BC4ACDF5C49}"/>
              </a:ext>
            </a:extLst>
          </p:cNvPr>
          <p:cNvSpPr>
            <a:spLocks noGrp="1"/>
          </p:cNvSpPr>
          <p:nvPr>
            <p:ph type="body" sz="quarter" idx="16"/>
          </p:nvPr>
        </p:nvSpPr>
        <p:spPr>
          <a:xfrm>
            <a:off x="1347522" y="2630640"/>
            <a:ext cx="6475619" cy="7200000"/>
          </a:xfrm>
        </p:spPr>
        <p:txBody>
          <a:bodyPr>
            <a:normAutofit/>
          </a:bodyPr>
          <a:lstStyle/>
          <a:p>
            <a:pPr eaLnBrk="1" hangingPunct="1">
              <a:spcBef>
                <a:spcPct val="0"/>
              </a:spcBef>
              <a:buSzPct val="60000"/>
              <a:buFont typeface="Webdings" panose="05030102010509060703" pitchFamily="18" charset="2"/>
              <a:buChar char="Y"/>
            </a:pPr>
            <a:r>
              <a:rPr lang="nl-NL" altLang="nl-NL" sz="3600" dirty="0">
                <a:latin typeface="+mj-lt"/>
                <a:cs typeface="Tahoma" panose="020B0604030504040204" pitchFamily="34" charset="0"/>
              </a:rPr>
              <a:t>Moe of kortademig bij inspanning</a:t>
            </a:r>
          </a:p>
          <a:p>
            <a:pPr eaLnBrk="1" hangingPunct="1">
              <a:spcBef>
                <a:spcPct val="0"/>
              </a:spcBef>
              <a:buSzPct val="60000"/>
              <a:buFont typeface="Webdings" panose="05030102010509060703" pitchFamily="18" charset="2"/>
              <a:buChar char="Y"/>
            </a:pPr>
            <a:r>
              <a:rPr lang="nl-NL" altLang="nl-NL" sz="3600" dirty="0">
                <a:latin typeface="+mj-lt"/>
                <a:cs typeface="Tahoma" panose="020B0604030504040204" pitchFamily="34" charset="0"/>
              </a:rPr>
              <a:t>Nachtelijke benauwdheid</a:t>
            </a:r>
          </a:p>
          <a:p>
            <a:pPr eaLnBrk="1" hangingPunct="1">
              <a:spcBef>
                <a:spcPct val="0"/>
              </a:spcBef>
              <a:buSzPct val="60000"/>
              <a:buFont typeface="Webdings" panose="05030102010509060703" pitchFamily="18" charset="2"/>
              <a:buChar char="Y"/>
            </a:pPr>
            <a:r>
              <a:rPr lang="nl-NL" altLang="nl-NL" sz="3600" dirty="0">
                <a:latin typeface="+mj-lt"/>
                <a:cs typeface="Tahoma" panose="020B0604030504040204" pitchFamily="34" charset="0"/>
              </a:rPr>
              <a:t>‘s Nachts vaak plassen</a:t>
            </a:r>
          </a:p>
          <a:p>
            <a:pPr eaLnBrk="1" hangingPunct="1">
              <a:spcBef>
                <a:spcPct val="0"/>
              </a:spcBef>
              <a:buSzPct val="60000"/>
              <a:buFont typeface="Webdings" panose="05030102010509060703" pitchFamily="18" charset="2"/>
              <a:buChar char="Y"/>
            </a:pPr>
            <a:r>
              <a:rPr lang="nl-NL" altLang="nl-NL" sz="3600" dirty="0">
                <a:latin typeface="+mj-lt"/>
                <a:cs typeface="Tahoma" panose="020B0604030504040204" pitchFamily="34" charset="0"/>
              </a:rPr>
              <a:t>Oedemen</a:t>
            </a:r>
          </a:p>
          <a:p>
            <a:pPr marL="742950" indent="-742950">
              <a:buFont typeface="+mj-lt"/>
              <a:buAutoNum type="arabicPeriod"/>
            </a:pPr>
            <a:endParaRPr lang="en-NL" dirty="0"/>
          </a:p>
        </p:txBody>
      </p:sp>
      <p:sp>
        <p:nvSpPr>
          <p:cNvPr id="5" name="Footer Placeholder 4">
            <a:extLst>
              <a:ext uri="{FF2B5EF4-FFF2-40B4-BE49-F238E27FC236}">
                <a16:creationId xmlns:a16="http://schemas.microsoft.com/office/drawing/2014/main" id="{4CAC9654-839A-CAED-CBBD-E95C37D41406}"/>
              </a:ext>
            </a:extLst>
          </p:cNvPr>
          <p:cNvSpPr>
            <a:spLocks noGrp="1"/>
          </p:cNvSpPr>
          <p:nvPr>
            <p:ph type="ftr" sz="quarter" idx="5"/>
          </p:nvPr>
        </p:nvSpPr>
        <p:spPr/>
        <p:txBody>
          <a:bodyPr/>
          <a:lstStyle/>
          <a:p>
            <a:r>
              <a:rPr lang="nl-NL"/>
              <a:t>NVVC 2024</a:t>
            </a:r>
            <a:endParaRPr lang="nl-NL" dirty="0"/>
          </a:p>
        </p:txBody>
      </p:sp>
      <p:sp>
        <p:nvSpPr>
          <p:cNvPr id="7" name="Slide Number Placeholder 6">
            <a:extLst>
              <a:ext uri="{FF2B5EF4-FFF2-40B4-BE49-F238E27FC236}">
                <a16:creationId xmlns:a16="http://schemas.microsoft.com/office/drawing/2014/main" id="{E25B4C26-C748-F53E-909D-C0C7C720B9CB}"/>
              </a:ext>
            </a:extLst>
          </p:cNvPr>
          <p:cNvSpPr>
            <a:spLocks noGrp="1"/>
          </p:cNvSpPr>
          <p:nvPr>
            <p:ph type="sldNum" sz="quarter" idx="7"/>
          </p:nvPr>
        </p:nvSpPr>
        <p:spPr/>
        <p:txBody>
          <a:bodyPr/>
          <a:lstStyle/>
          <a:p>
            <a:fld id="{B6F15528-21DE-4FAA-801E-634DDDAF4B2B}" type="slidenum">
              <a:rPr lang="en-NL" smtClean="0"/>
              <a:pPr/>
              <a:t>22</a:t>
            </a:fld>
            <a:endParaRPr lang="en-NL" dirty="0"/>
          </a:p>
        </p:txBody>
      </p:sp>
      <p:sp>
        <p:nvSpPr>
          <p:cNvPr id="6" name="Tijdelijke aanduiding voor inhoud 2">
            <a:extLst>
              <a:ext uri="{FF2B5EF4-FFF2-40B4-BE49-F238E27FC236}">
                <a16:creationId xmlns:a16="http://schemas.microsoft.com/office/drawing/2014/main" id="{E627363C-51EF-5D54-B6E4-FCD2FBFFE54D}"/>
              </a:ext>
            </a:extLst>
          </p:cNvPr>
          <p:cNvSpPr txBox="1">
            <a:spLocks/>
          </p:cNvSpPr>
          <p:nvPr/>
        </p:nvSpPr>
        <p:spPr>
          <a:xfrm>
            <a:off x="1339082" y="2198291"/>
            <a:ext cx="6851650" cy="4895850"/>
          </a:xfrm>
          <a:prstGeom prst="rect">
            <a:avLst/>
          </a:prstGeom>
        </p:spPr>
        <p:txBody>
          <a:bodyPr>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SzPct val="60000"/>
              <a:buFont typeface="Webdings" panose="05030102010509060703" pitchFamily="18" charset="2"/>
              <a:buChar char="Y"/>
            </a:pPr>
            <a:endParaRPr lang="nl-NL" altLang="nl-NL" sz="2400" dirty="0">
              <a:latin typeface="Calibri" panose="020F0502020204030204" pitchFamily="34" charset="0"/>
              <a:cs typeface="Tahoma" panose="020B0604030504040204" pitchFamily="34" charset="0"/>
            </a:endParaRPr>
          </a:p>
        </p:txBody>
      </p:sp>
      <p:graphicFrame>
        <p:nvGraphicFramePr>
          <p:cNvPr id="3" name="Group 30">
            <a:extLst>
              <a:ext uri="{FF2B5EF4-FFF2-40B4-BE49-F238E27FC236}">
                <a16:creationId xmlns:a16="http://schemas.microsoft.com/office/drawing/2014/main" id="{6C0B53FC-B21B-483B-7A04-44F799F7AE58}"/>
              </a:ext>
            </a:extLst>
          </p:cNvPr>
          <p:cNvGraphicFramePr>
            <a:graphicFrameLocks noGrp="1"/>
          </p:cNvGraphicFramePr>
          <p:nvPr>
            <p:extLst>
              <p:ext uri="{D42A27DB-BD31-4B8C-83A1-F6EECF244321}">
                <p14:modId xmlns:p14="http://schemas.microsoft.com/office/powerpoint/2010/main" val="2392943347"/>
              </p:ext>
            </p:extLst>
          </p:nvPr>
        </p:nvGraphicFramePr>
        <p:xfrm>
          <a:off x="9082311" y="4720386"/>
          <a:ext cx="10189766" cy="4535703"/>
        </p:xfrm>
        <a:graphic>
          <a:graphicData uri="http://schemas.openxmlformats.org/drawingml/2006/table">
            <a:tbl>
              <a:tblPr/>
              <a:tblGrid>
                <a:gridCol w="1817892">
                  <a:extLst>
                    <a:ext uri="{9D8B030D-6E8A-4147-A177-3AD203B41FA5}">
                      <a16:colId xmlns:a16="http://schemas.microsoft.com/office/drawing/2014/main" val="20000"/>
                    </a:ext>
                  </a:extLst>
                </a:gridCol>
                <a:gridCol w="8371874">
                  <a:extLst>
                    <a:ext uri="{9D8B030D-6E8A-4147-A177-3AD203B41FA5}">
                      <a16:colId xmlns:a16="http://schemas.microsoft.com/office/drawing/2014/main" val="20001"/>
                    </a:ext>
                  </a:extLst>
                </a:gridCol>
              </a:tblGrid>
              <a:tr h="1128818">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Klasse 1</a:t>
                      </a:r>
                    </a:p>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endParaRPr kumimoji="0" lang="nl-NL" sz="2800" b="0" i="0" u="none" strike="noStrike" cap="none" normalizeH="0" baseline="0" dirty="0">
                        <a:ln>
                          <a:noFill/>
                        </a:ln>
                        <a:solidFill>
                          <a:schemeClr val="tx1"/>
                        </a:solidFill>
                        <a:effectLst/>
                        <a:latin typeface="+mj-lt"/>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Geen klachten bij inspanning</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128818">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Klasse 2</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Lichte beperking bij inspanning</a:t>
                      </a:r>
                    </a:p>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Geen klachten in rust</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28818">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Klasse 3</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Ernstige beperking bij inspanning</a:t>
                      </a:r>
                    </a:p>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Geen klachten in rust</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49249">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Klasse 4</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Ernstige beperking bij inspanning</a:t>
                      </a:r>
                    </a:p>
                    <a:p>
                      <a:pPr marL="0" marR="0" lvl="0" indent="0" algn="l" defTabSz="914400" rtl="0" eaLnBrk="0" fontAlgn="base" latinLnBrk="0" hangingPunct="0">
                        <a:lnSpc>
                          <a:spcPct val="100000"/>
                        </a:lnSpc>
                        <a:spcBef>
                          <a:spcPct val="20000"/>
                        </a:spcBef>
                        <a:spcAft>
                          <a:spcPct val="0"/>
                        </a:spcAft>
                        <a:buClr>
                          <a:schemeClr val="accent1"/>
                        </a:buClr>
                        <a:buSzPct val="85000"/>
                        <a:buFont typeface="Arial" charset="0"/>
                        <a:buNone/>
                        <a:tabLst/>
                      </a:pPr>
                      <a:r>
                        <a:rPr kumimoji="0" lang="nl-NL" sz="2800" b="0" i="0" u="none" strike="noStrike" cap="none" normalizeH="0" baseline="0" dirty="0">
                          <a:ln>
                            <a:noFill/>
                          </a:ln>
                          <a:solidFill>
                            <a:schemeClr val="tx1"/>
                          </a:solidFill>
                          <a:effectLst/>
                          <a:latin typeface="+mj-lt"/>
                        </a:rPr>
                        <a:t>Ook klachten in rust</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9" name="Tekstvak 8">
            <a:extLst>
              <a:ext uri="{FF2B5EF4-FFF2-40B4-BE49-F238E27FC236}">
                <a16:creationId xmlns:a16="http://schemas.microsoft.com/office/drawing/2014/main" id="{32775BF8-FFFD-3D53-C86A-7CA81E979E74}"/>
              </a:ext>
            </a:extLst>
          </p:cNvPr>
          <p:cNvSpPr txBox="1"/>
          <p:nvPr/>
        </p:nvSpPr>
        <p:spPr>
          <a:xfrm>
            <a:off x="8971930" y="3668038"/>
            <a:ext cx="10058400" cy="707886"/>
          </a:xfrm>
          <a:prstGeom prst="rect">
            <a:avLst/>
          </a:prstGeom>
          <a:noFill/>
        </p:spPr>
        <p:txBody>
          <a:bodyPr wrap="square">
            <a:spAutoFit/>
          </a:bodyPr>
          <a:lstStyle/>
          <a:p>
            <a:r>
              <a:rPr lang="nl-NL" sz="4000" dirty="0">
                <a:solidFill>
                  <a:schemeClr val="bg2"/>
                </a:solidFill>
                <a:latin typeface="+mj-lt"/>
              </a:rPr>
              <a:t>NYHA classificatie bij hartfalen</a:t>
            </a:r>
          </a:p>
        </p:txBody>
      </p:sp>
    </p:spTree>
    <p:extLst>
      <p:ext uri="{BB962C8B-B14F-4D97-AF65-F5344CB8AC3E}">
        <p14:creationId xmlns:p14="http://schemas.microsoft.com/office/powerpoint/2010/main" val="1724598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D625-3044-2684-5348-3F9661EB8C49}"/>
              </a:ext>
            </a:extLst>
          </p:cNvPr>
          <p:cNvSpPr>
            <a:spLocks noGrp="1"/>
          </p:cNvSpPr>
          <p:nvPr>
            <p:ph type="title"/>
          </p:nvPr>
        </p:nvSpPr>
        <p:spPr>
          <a:xfrm>
            <a:off x="1076271" y="854075"/>
            <a:ext cx="17967379" cy="923330"/>
          </a:xfrm>
        </p:spPr>
        <p:txBody>
          <a:bodyPr wrap="square">
            <a:normAutofit/>
          </a:bodyPr>
          <a:lstStyle/>
          <a:p>
            <a:r>
              <a:rPr lang="nl-NL" dirty="0"/>
              <a:t>Lichamelijk onderzoek</a:t>
            </a:r>
            <a:endParaRPr lang="en-NL" dirty="0"/>
          </a:p>
        </p:txBody>
      </p:sp>
      <p:pic>
        <p:nvPicPr>
          <p:cNvPr id="15" name="Tijdelijke aanduiding voor afbeelding 14" descr="Afbeelding met persoon, teen, ader, Vlees&#10;&#10;Automatisch gegenereerde beschrijving">
            <a:extLst>
              <a:ext uri="{FF2B5EF4-FFF2-40B4-BE49-F238E27FC236}">
                <a16:creationId xmlns:a16="http://schemas.microsoft.com/office/drawing/2014/main" id="{DCA2995F-380B-A81F-86CF-5ECB4D39678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464" r="464"/>
          <a:stretch>
            <a:fillRect/>
          </a:stretch>
        </p:blipFill>
        <p:spPr>
          <a:xfrm>
            <a:off x="13805668" y="2964225"/>
            <a:ext cx="4959350" cy="4921250"/>
          </a:xfrm>
        </p:spPr>
      </p:pic>
      <p:sp>
        <p:nvSpPr>
          <p:cNvPr id="4" name="Text Placeholder 3">
            <a:extLst>
              <a:ext uri="{FF2B5EF4-FFF2-40B4-BE49-F238E27FC236}">
                <a16:creationId xmlns:a16="http://schemas.microsoft.com/office/drawing/2014/main" id="{15B28F10-C3E3-FF2D-050D-2BC4ACDF5C49}"/>
              </a:ext>
            </a:extLst>
          </p:cNvPr>
          <p:cNvSpPr>
            <a:spLocks noGrp="1"/>
          </p:cNvSpPr>
          <p:nvPr>
            <p:ph type="body" sz="quarter" idx="17"/>
          </p:nvPr>
        </p:nvSpPr>
        <p:spPr>
          <a:xfrm>
            <a:off x="968600" y="3134395"/>
            <a:ext cx="5915098" cy="6048672"/>
          </a:xfrm>
        </p:spPr>
        <p:txBody>
          <a:bodyPr>
            <a:normAutofit/>
          </a:bodyPr>
          <a:lstStyle/>
          <a:p>
            <a:pPr marL="457200" indent="-457200" algn="l">
              <a:buSzPct val="60000"/>
              <a:buFont typeface="Webdings" panose="05030102010509060703" pitchFamily="18" charset="2"/>
              <a:buChar char="Y"/>
              <a:defRPr/>
            </a:pPr>
            <a:r>
              <a:rPr lang="nl-NL" sz="3600" dirty="0">
                <a:solidFill>
                  <a:schemeClr val="tx1"/>
                </a:solidFill>
                <a:latin typeface="+mj-lt"/>
                <a:ea typeface="Tahoma" panose="020B0604030504040204" pitchFamily="34" charset="0"/>
                <a:cs typeface="Tahoma" panose="020B0604030504040204" pitchFamily="34" charset="0"/>
              </a:rPr>
              <a:t>Hart: ritme, souffles</a:t>
            </a:r>
          </a:p>
          <a:p>
            <a:pPr marL="457200" indent="-457200" algn="l">
              <a:buSzPct val="60000"/>
              <a:buFont typeface="Webdings" panose="05030102010509060703" pitchFamily="18" charset="2"/>
              <a:buChar char="Y"/>
              <a:defRPr/>
            </a:pPr>
            <a:r>
              <a:rPr lang="nl-NL" sz="3600" dirty="0">
                <a:solidFill>
                  <a:schemeClr val="tx1"/>
                </a:solidFill>
                <a:latin typeface="+mj-lt"/>
                <a:ea typeface="Tahoma" panose="020B0604030504040204" pitchFamily="34" charset="0"/>
                <a:cs typeface="Tahoma" panose="020B0604030504040204" pitchFamily="34" charset="0"/>
              </a:rPr>
              <a:t>Longen: piepen, </a:t>
            </a:r>
            <a:r>
              <a:rPr lang="nl-NL" sz="3600" dirty="0" err="1">
                <a:solidFill>
                  <a:schemeClr val="tx1"/>
                </a:solidFill>
                <a:latin typeface="+mj-lt"/>
                <a:ea typeface="Tahoma" panose="020B0604030504040204" pitchFamily="34" charset="0"/>
                <a:cs typeface="Tahoma" panose="020B0604030504040204" pitchFamily="34" charset="0"/>
              </a:rPr>
              <a:t>crepitaties</a:t>
            </a:r>
            <a:endParaRPr lang="nl-NL" sz="3600" dirty="0">
              <a:solidFill>
                <a:schemeClr val="tx1"/>
              </a:solidFill>
              <a:latin typeface="+mj-lt"/>
              <a:ea typeface="Tahoma" panose="020B0604030504040204" pitchFamily="34" charset="0"/>
              <a:cs typeface="Tahoma" panose="020B0604030504040204" pitchFamily="34" charset="0"/>
            </a:endParaRPr>
          </a:p>
          <a:p>
            <a:pPr marL="457200" indent="-457200" algn="l">
              <a:buSzPct val="60000"/>
              <a:buFont typeface="Webdings" panose="05030102010509060703" pitchFamily="18" charset="2"/>
              <a:buChar char="Y"/>
              <a:defRPr/>
            </a:pPr>
            <a:r>
              <a:rPr lang="nl-NL" sz="3600" dirty="0">
                <a:solidFill>
                  <a:schemeClr val="tx1"/>
                </a:solidFill>
                <a:latin typeface="+mj-lt"/>
                <a:ea typeface="Tahoma" panose="020B0604030504040204" pitchFamily="34" charset="0"/>
                <a:cs typeface="Tahoma" panose="020B0604030504040204" pitchFamily="34" charset="0"/>
              </a:rPr>
              <a:t>Enkels: oedeem</a:t>
            </a:r>
          </a:p>
          <a:p>
            <a:pPr marL="457200" indent="-457200" algn="l">
              <a:buSzPct val="60000"/>
              <a:buFont typeface="Webdings" panose="05030102010509060703" pitchFamily="18" charset="2"/>
              <a:buChar char="Y"/>
              <a:defRPr/>
            </a:pPr>
            <a:r>
              <a:rPr lang="nl-NL" sz="3600" dirty="0">
                <a:solidFill>
                  <a:schemeClr val="tx1"/>
                </a:solidFill>
                <a:latin typeface="+mj-lt"/>
                <a:ea typeface="Tahoma" panose="020B0604030504040204" pitchFamily="34" charset="0"/>
                <a:cs typeface="Tahoma" panose="020B0604030504040204" pitchFamily="34" charset="0"/>
              </a:rPr>
              <a:t>Bloeddruk</a:t>
            </a:r>
          </a:p>
          <a:p>
            <a:pPr marL="457200" indent="-457200" algn="l">
              <a:buSzPct val="60000"/>
              <a:buFont typeface="Webdings" panose="05030102010509060703" pitchFamily="18" charset="2"/>
              <a:buChar char="Y"/>
              <a:defRPr/>
            </a:pPr>
            <a:r>
              <a:rPr lang="nl-NL" sz="3600" dirty="0">
                <a:solidFill>
                  <a:schemeClr val="tx1"/>
                </a:solidFill>
                <a:latin typeface="+mj-lt"/>
                <a:ea typeface="Tahoma" panose="020B0604030504040204" pitchFamily="34" charset="0"/>
                <a:cs typeface="Tahoma" panose="020B0604030504040204" pitchFamily="34" charset="0"/>
              </a:rPr>
              <a:t>Centraal veneuze druk</a:t>
            </a:r>
          </a:p>
          <a:p>
            <a:pPr marL="742950" indent="-742950">
              <a:lnSpc>
                <a:spcPct val="90000"/>
              </a:lnSpc>
              <a:spcAft>
                <a:spcPts val="600"/>
              </a:spcAft>
              <a:buFont typeface="+mj-lt"/>
              <a:buAutoNum type="arabicPeriod"/>
            </a:pPr>
            <a:endParaRPr lang="en-NL" sz="1300" dirty="0"/>
          </a:p>
        </p:txBody>
      </p:sp>
      <p:sp>
        <p:nvSpPr>
          <p:cNvPr id="30" name="Text Placeholder 6">
            <a:extLst>
              <a:ext uri="{FF2B5EF4-FFF2-40B4-BE49-F238E27FC236}">
                <a16:creationId xmlns:a16="http://schemas.microsoft.com/office/drawing/2014/main" id="{E787388A-C380-0A92-C64D-4564E60C24D0}"/>
              </a:ext>
            </a:extLst>
          </p:cNvPr>
          <p:cNvSpPr>
            <a:spLocks noGrp="1"/>
          </p:cNvSpPr>
          <p:nvPr>
            <p:ph type="body" sz="quarter" idx="18"/>
          </p:nvPr>
        </p:nvSpPr>
        <p:spPr>
          <a:xfrm>
            <a:off x="13839749" y="8158670"/>
            <a:ext cx="4958770" cy="1383432"/>
          </a:xfrm>
        </p:spPr>
        <p:txBody>
          <a:bodyPr/>
          <a:lstStyle/>
          <a:p>
            <a:r>
              <a:rPr lang="en-US" dirty="0" err="1">
                <a:solidFill>
                  <a:schemeClr val="tx1"/>
                </a:solidFill>
              </a:rPr>
              <a:t>Enkels</a:t>
            </a:r>
            <a:r>
              <a:rPr lang="en-US" dirty="0">
                <a:solidFill>
                  <a:schemeClr val="tx1"/>
                </a:solidFill>
              </a:rPr>
              <a:t>: </a:t>
            </a:r>
            <a:r>
              <a:rPr lang="en-US" dirty="0" err="1">
                <a:solidFill>
                  <a:schemeClr val="tx1"/>
                </a:solidFill>
              </a:rPr>
              <a:t>oedeem</a:t>
            </a:r>
            <a:endParaRPr lang="en-US" dirty="0">
              <a:solidFill>
                <a:schemeClr val="tx1"/>
              </a:solidFill>
            </a:endParaRPr>
          </a:p>
        </p:txBody>
      </p:sp>
      <p:sp>
        <p:nvSpPr>
          <p:cNvPr id="31" name="Text Placeholder 7">
            <a:extLst>
              <a:ext uri="{FF2B5EF4-FFF2-40B4-BE49-F238E27FC236}">
                <a16:creationId xmlns:a16="http://schemas.microsoft.com/office/drawing/2014/main" id="{D0728FEC-C192-F9C4-5791-C6D2B3A1E537}"/>
              </a:ext>
            </a:extLst>
          </p:cNvPr>
          <p:cNvSpPr>
            <a:spLocks noGrp="1"/>
          </p:cNvSpPr>
          <p:nvPr>
            <p:ph type="body" sz="quarter" idx="19"/>
          </p:nvPr>
        </p:nvSpPr>
        <p:spPr>
          <a:xfrm>
            <a:off x="8179842" y="8263811"/>
            <a:ext cx="4958770" cy="1383432"/>
          </a:xfrm>
        </p:spPr>
        <p:txBody>
          <a:bodyPr/>
          <a:lstStyle/>
          <a:p>
            <a:r>
              <a:rPr lang="nl-NL" dirty="0">
                <a:solidFill>
                  <a:schemeClr val="tx1"/>
                </a:solidFill>
                <a:latin typeface="+mj-lt"/>
              </a:rPr>
              <a:t>Centraal veneuze druk</a:t>
            </a:r>
          </a:p>
          <a:p>
            <a:r>
              <a:rPr lang="nl-NL" altLang="nl-NL" b="1" dirty="0">
                <a:solidFill>
                  <a:schemeClr val="tx1"/>
                </a:solidFill>
                <a:latin typeface="+mj-lt"/>
              </a:rPr>
              <a:t>JVP = </a:t>
            </a:r>
            <a:r>
              <a:rPr lang="nl-NL" altLang="nl-NL" b="1" dirty="0" err="1">
                <a:solidFill>
                  <a:schemeClr val="tx1"/>
                </a:solidFill>
                <a:latin typeface="+mj-lt"/>
              </a:rPr>
              <a:t>Jugular</a:t>
            </a:r>
            <a:r>
              <a:rPr lang="nl-NL" altLang="nl-NL" b="1" dirty="0">
                <a:solidFill>
                  <a:schemeClr val="tx1"/>
                </a:solidFill>
                <a:latin typeface="+mj-lt"/>
              </a:rPr>
              <a:t> </a:t>
            </a:r>
            <a:r>
              <a:rPr lang="nl-NL" altLang="nl-NL" b="1" dirty="0" err="1">
                <a:solidFill>
                  <a:schemeClr val="tx1"/>
                </a:solidFill>
                <a:latin typeface="+mj-lt"/>
              </a:rPr>
              <a:t>Venous</a:t>
            </a:r>
            <a:r>
              <a:rPr lang="nl-NL" altLang="nl-NL" b="1" dirty="0">
                <a:solidFill>
                  <a:schemeClr val="tx1"/>
                </a:solidFill>
                <a:latin typeface="+mj-lt"/>
              </a:rPr>
              <a:t> </a:t>
            </a:r>
            <a:r>
              <a:rPr lang="nl-NL" altLang="nl-NL" b="1" dirty="0" err="1">
                <a:solidFill>
                  <a:schemeClr val="tx1"/>
                </a:solidFill>
                <a:latin typeface="+mj-lt"/>
              </a:rPr>
              <a:t>Pressure</a:t>
            </a:r>
            <a:endParaRPr lang="nl-NL" altLang="nl-NL" b="1" dirty="0">
              <a:solidFill>
                <a:schemeClr val="tx1"/>
              </a:solidFill>
              <a:latin typeface="+mj-lt"/>
            </a:endParaRPr>
          </a:p>
          <a:p>
            <a:endParaRPr lang="nl-NL" dirty="0"/>
          </a:p>
          <a:p>
            <a:endParaRPr lang="en-US" dirty="0"/>
          </a:p>
        </p:txBody>
      </p:sp>
      <p:sp>
        <p:nvSpPr>
          <p:cNvPr id="5" name="Footer Placeholder 4">
            <a:extLst>
              <a:ext uri="{FF2B5EF4-FFF2-40B4-BE49-F238E27FC236}">
                <a16:creationId xmlns:a16="http://schemas.microsoft.com/office/drawing/2014/main" id="{4CAC9654-839A-CAED-CBBD-E95C37D41406}"/>
              </a:ext>
            </a:extLst>
          </p:cNvPr>
          <p:cNvSpPr>
            <a:spLocks noGrp="1"/>
          </p:cNvSpPr>
          <p:nvPr>
            <p:ph type="ftr" sz="quarter" idx="5"/>
          </p:nvPr>
        </p:nvSpPr>
        <p:spPr>
          <a:xfrm>
            <a:off x="5947594" y="10683875"/>
            <a:ext cx="8229600" cy="276999"/>
          </a:xfrm>
        </p:spPr>
        <p:txBody>
          <a:bodyPr wrap="square">
            <a:normAutofit/>
          </a:bodyPr>
          <a:lstStyle/>
          <a:p>
            <a:pPr>
              <a:spcAft>
                <a:spcPts val="600"/>
              </a:spcAft>
            </a:pPr>
            <a:r>
              <a:rPr lang="nl-NL"/>
              <a:t>NVVC 2024</a:t>
            </a:r>
          </a:p>
        </p:txBody>
      </p:sp>
      <p:sp>
        <p:nvSpPr>
          <p:cNvPr id="7" name="Slide Number Placeholder 6">
            <a:extLst>
              <a:ext uri="{FF2B5EF4-FFF2-40B4-BE49-F238E27FC236}">
                <a16:creationId xmlns:a16="http://schemas.microsoft.com/office/drawing/2014/main" id="{E25B4C26-C748-F53E-909D-C0C7C720B9CB}"/>
              </a:ext>
            </a:extLst>
          </p:cNvPr>
          <p:cNvSpPr>
            <a:spLocks noGrp="1"/>
          </p:cNvSpPr>
          <p:nvPr>
            <p:ph type="sldNum" sz="quarter" idx="7"/>
          </p:nvPr>
        </p:nvSpPr>
        <p:spPr>
          <a:xfrm>
            <a:off x="16860018" y="10683875"/>
            <a:ext cx="1905000" cy="276999"/>
          </a:xfrm>
        </p:spPr>
        <p:txBody>
          <a:bodyPr wrap="square">
            <a:normAutofit/>
          </a:bodyPr>
          <a:lstStyle/>
          <a:p>
            <a:pPr>
              <a:spcAft>
                <a:spcPts val="600"/>
              </a:spcAft>
            </a:pPr>
            <a:fld id="{B6F15528-21DE-4FAA-801E-634DDDAF4B2B}" type="slidenum">
              <a:rPr lang="en-NL" smtClean="0"/>
              <a:pPr>
                <a:spcAft>
                  <a:spcPts val="600"/>
                </a:spcAft>
              </a:pPr>
              <a:t>23</a:t>
            </a:fld>
            <a:endParaRPr lang="en-NL"/>
          </a:p>
        </p:txBody>
      </p:sp>
      <p:sp>
        <p:nvSpPr>
          <p:cNvPr id="6" name="Tijdelijke aanduiding voor inhoud 2">
            <a:extLst>
              <a:ext uri="{FF2B5EF4-FFF2-40B4-BE49-F238E27FC236}">
                <a16:creationId xmlns:a16="http://schemas.microsoft.com/office/drawing/2014/main" id="{E627363C-51EF-5D54-B6E4-FCD2FBFFE54D}"/>
              </a:ext>
            </a:extLst>
          </p:cNvPr>
          <p:cNvSpPr txBox="1">
            <a:spLocks/>
          </p:cNvSpPr>
          <p:nvPr/>
        </p:nvSpPr>
        <p:spPr>
          <a:xfrm>
            <a:off x="1555106" y="2558331"/>
            <a:ext cx="6851650" cy="4895850"/>
          </a:xfrm>
          <a:prstGeom prst="rect">
            <a:avLst/>
          </a:prstGeom>
        </p:spPr>
        <p:txBody>
          <a:bodyPr>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SzPct val="60000"/>
              <a:buFont typeface="Webdings" panose="05030102010509060703" pitchFamily="18" charset="2"/>
              <a:buChar char="Y"/>
            </a:pPr>
            <a:endParaRPr lang="nl-NL" altLang="nl-NL" sz="2400" dirty="0">
              <a:latin typeface="Calibri" panose="020F0502020204030204" pitchFamily="34" charset="0"/>
              <a:cs typeface="Tahoma" panose="020B0604030504040204" pitchFamily="34" charset="0"/>
            </a:endParaRPr>
          </a:p>
        </p:txBody>
      </p:sp>
      <p:pic>
        <p:nvPicPr>
          <p:cNvPr id="11" name="Tijdelijke aanduiding voor afbeelding 10" descr="Afbeelding met huid, persoon, wang, overdekt&#10;&#10;Automatisch gegenereerde beschrijving">
            <a:extLst>
              <a:ext uri="{FF2B5EF4-FFF2-40B4-BE49-F238E27FC236}">
                <a16:creationId xmlns:a16="http://schemas.microsoft.com/office/drawing/2014/main" id="{B6E7A27F-DB85-92B6-D5B7-C842A3C6A754}"/>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2087" b="12087"/>
          <a:stretch>
            <a:fillRect/>
          </a:stretch>
        </p:blipFill>
        <p:spPr>
          <a:xfrm>
            <a:off x="8035826" y="2964225"/>
            <a:ext cx="4958771" cy="4920548"/>
          </a:xfrm>
        </p:spPr>
      </p:pic>
    </p:spTree>
    <p:extLst>
      <p:ext uri="{BB962C8B-B14F-4D97-AF65-F5344CB8AC3E}">
        <p14:creationId xmlns:p14="http://schemas.microsoft.com/office/powerpoint/2010/main" val="47000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DD2EA4-A484-8E6A-1716-91E2AEF70233}"/>
              </a:ext>
            </a:extLst>
          </p:cNvPr>
          <p:cNvSpPr>
            <a:spLocks noGrp="1"/>
          </p:cNvSpPr>
          <p:nvPr>
            <p:ph type="body" sz="quarter" idx="10"/>
          </p:nvPr>
        </p:nvSpPr>
        <p:spPr>
          <a:xfrm>
            <a:off x="1060449" y="3062461"/>
            <a:ext cx="8229595" cy="6696670"/>
          </a:xfrm>
        </p:spPr>
        <p:txBody>
          <a:bodyPr/>
          <a:lstStyle/>
          <a:p>
            <a:pPr eaLnBrk="1" hangingPunct="1">
              <a:spcBef>
                <a:spcPct val="0"/>
              </a:spcBef>
              <a:buSzPct val="60000"/>
            </a:pPr>
            <a:r>
              <a:rPr lang="nl-NL" altLang="nl-NL" b="1" dirty="0">
                <a:latin typeface="+mn-lt"/>
                <a:cs typeface="Tahoma" panose="020B0604030504040204" pitchFamily="34" charset="0"/>
              </a:rPr>
              <a:t>ECG</a:t>
            </a:r>
          </a:p>
          <a:p>
            <a:endParaRPr lang="nl-NL" dirty="0"/>
          </a:p>
          <a:p>
            <a:pPr>
              <a:buSzPct val="60000"/>
              <a:buFont typeface="Webdings" panose="05030102010509060703" pitchFamily="18" charset="2"/>
              <a:buChar char="Y"/>
            </a:pPr>
            <a:r>
              <a:rPr lang="nl-NL" altLang="nl-NL" dirty="0">
                <a:cs typeface="Arial" panose="020B0604020202020204" pitchFamily="34" charset="0"/>
              </a:rPr>
              <a:t> Hartritme en geleiding</a:t>
            </a:r>
          </a:p>
          <a:p>
            <a:pPr>
              <a:buSzPct val="60000"/>
              <a:buFont typeface="Webdings" panose="05030102010509060703" pitchFamily="18" charset="2"/>
              <a:buChar char="Y"/>
            </a:pPr>
            <a:endParaRPr lang="nl-NL" altLang="nl-NL" dirty="0">
              <a:cs typeface="Arial" panose="020B0604020202020204" pitchFamily="34" charset="0"/>
            </a:endParaRPr>
          </a:p>
          <a:p>
            <a:pPr>
              <a:buSzPct val="60000"/>
              <a:buFont typeface="Webdings" panose="05030102010509060703" pitchFamily="18" charset="2"/>
              <a:buChar char="Y"/>
            </a:pPr>
            <a:r>
              <a:rPr lang="nl-NL" altLang="nl-NL" dirty="0">
                <a:cs typeface="Arial" panose="020B0604020202020204" pitchFamily="34" charset="0"/>
              </a:rPr>
              <a:t> Aanwijzingen voor ischemie of myocardinfarct</a:t>
            </a:r>
          </a:p>
          <a:p>
            <a:pPr>
              <a:buSzPct val="60000"/>
              <a:buFont typeface="Webdings" panose="05030102010509060703" pitchFamily="18" charset="2"/>
              <a:buChar char="Y"/>
            </a:pPr>
            <a:endParaRPr lang="nl-NL" altLang="nl-NL" dirty="0">
              <a:cs typeface="Arial" panose="020B0604020202020204" pitchFamily="34" charset="0"/>
            </a:endParaRPr>
          </a:p>
          <a:p>
            <a:pPr>
              <a:buSzPct val="60000"/>
              <a:buFont typeface="Webdings" panose="05030102010509060703" pitchFamily="18" charset="2"/>
              <a:buChar char="Y"/>
            </a:pPr>
            <a:r>
              <a:rPr lang="nl-NL" altLang="nl-NL" dirty="0">
                <a:cs typeface="Arial" panose="020B0604020202020204" pitchFamily="34" charset="0"/>
              </a:rPr>
              <a:t> Aanwijzingen voor LVH, bundeltakblok/elektrische   dissynchronie, verlengde QT-tijd, hartritmestoornissen </a:t>
            </a:r>
          </a:p>
          <a:p>
            <a:endParaRPr lang="nl-NL" dirty="0"/>
          </a:p>
        </p:txBody>
      </p:sp>
      <p:sp>
        <p:nvSpPr>
          <p:cNvPr id="3" name="Tijdelijke aanduiding voor tekst 2">
            <a:extLst>
              <a:ext uri="{FF2B5EF4-FFF2-40B4-BE49-F238E27FC236}">
                <a16:creationId xmlns:a16="http://schemas.microsoft.com/office/drawing/2014/main" id="{3C9311EA-8C9F-74B8-9BF0-B12E1668D6B1}"/>
              </a:ext>
            </a:extLst>
          </p:cNvPr>
          <p:cNvSpPr>
            <a:spLocks noGrp="1"/>
          </p:cNvSpPr>
          <p:nvPr>
            <p:ph type="body" sz="quarter" idx="11"/>
          </p:nvPr>
        </p:nvSpPr>
        <p:spPr>
          <a:xfrm>
            <a:off x="10433055" y="3062461"/>
            <a:ext cx="8610595" cy="6696670"/>
          </a:xfrm>
        </p:spPr>
        <p:txBody>
          <a:bodyPr/>
          <a:lstStyle/>
          <a:p>
            <a:r>
              <a:rPr lang="nl-NL" altLang="nl-NL" b="1" dirty="0">
                <a:latin typeface="+mn-lt"/>
                <a:cs typeface="Tahoma" panose="020B0604030504040204" pitchFamily="34" charset="0"/>
              </a:rPr>
              <a:t> (NT-pro)BNP</a:t>
            </a:r>
          </a:p>
          <a:p>
            <a:endParaRPr lang="nl-NL" dirty="0"/>
          </a:p>
          <a:p>
            <a:pPr eaLnBrk="1" hangingPunct="1">
              <a:buSzPct val="60000"/>
              <a:buFont typeface="Webdings" panose="05030102010509060703" pitchFamily="18" charset="2"/>
              <a:buChar char="Y"/>
            </a:pPr>
            <a:r>
              <a:rPr lang="nl-NL" altLang="nl-NL" dirty="0">
                <a:cs typeface="Tahoma" panose="020B0604030504040204" pitchFamily="34" charset="0"/>
              </a:rPr>
              <a:t> </a:t>
            </a:r>
            <a:r>
              <a:rPr lang="nl-NL" altLang="nl-NL" dirty="0" err="1">
                <a:cs typeface="Tahoma" panose="020B0604030504040204" pitchFamily="34" charset="0"/>
              </a:rPr>
              <a:t>Natriuretische</a:t>
            </a:r>
            <a:r>
              <a:rPr lang="nl-NL" altLang="nl-NL" dirty="0">
                <a:cs typeface="Tahoma" panose="020B0604030504040204" pitchFamily="34" charset="0"/>
              </a:rPr>
              <a:t> peptiden</a:t>
            </a:r>
          </a:p>
          <a:p>
            <a:pPr eaLnBrk="1" hangingPunct="1">
              <a:buSzPct val="60000"/>
              <a:buFont typeface="Webdings" panose="05030102010509060703" pitchFamily="18" charset="2"/>
              <a:buChar char="Y"/>
            </a:pPr>
            <a:endParaRPr lang="nl-NL" altLang="nl-NL" dirty="0">
              <a:cs typeface="Tahoma" panose="020B0604030504040204" pitchFamily="34" charset="0"/>
            </a:endParaRPr>
          </a:p>
          <a:p>
            <a:pPr eaLnBrk="1" hangingPunct="1">
              <a:buSzPct val="60000"/>
              <a:buFont typeface="Webdings" panose="05030102010509060703" pitchFamily="18" charset="2"/>
              <a:buChar char="Y"/>
            </a:pPr>
            <a:r>
              <a:rPr lang="nl-NL" altLang="nl-NL" dirty="0">
                <a:cs typeface="Tahoma" panose="020B0604030504040204" pitchFamily="34" charset="0"/>
              </a:rPr>
              <a:t> Zijn biologische ACE-remmers</a:t>
            </a:r>
          </a:p>
          <a:p>
            <a:pPr eaLnBrk="1" hangingPunct="1">
              <a:buSzPct val="60000"/>
              <a:buFont typeface="Webdings" panose="05030102010509060703" pitchFamily="18" charset="2"/>
              <a:buChar char="Y"/>
            </a:pPr>
            <a:endParaRPr lang="nl-NL" altLang="nl-NL" dirty="0">
              <a:cs typeface="Tahoma" panose="020B0604030504040204" pitchFamily="34" charset="0"/>
            </a:endParaRPr>
          </a:p>
          <a:p>
            <a:pPr eaLnBrk="1" hangingPunct="1">
              <a:buSzPct val="60000"/>
              <a:buFont typeface="Webdings" panose="05030102010509060703" pitchFamily="18" charset="2"/>
              <a:buChar char="Y"/>
            </a:pPr>
            <a:r>
              <a:rPr lang="nl-NL" altLang="nl-NL" dirty="0">
                <a:cs typeface="Tahoma" panose="020B0604030504040204" pitchFamily="34" charset="0"/>
              </a:rPr>
              <a:t> Geproduceerd door spiercellen</a:t>
            </a:r>
          </a:p>
          <a:p>
            <a:pPr eaLnBrk="1" hangingPunct="1">
              <a:buSzPct val="60000"/>
              <a:buFont typeface="Webdings" panose="05030102010509060703" pitchFamily="18" charset="2"/>
              <a:buChar char="Y"/>
            </a:pPr>
            <a:endParaRPr lang="nl-NL" altLang="nl-NL" dirty="0">
              <a:cs typeface="Tahoma" panose="020B0604030504040204" pitchFamily="34" charset="0"/>
            </a:endParaRPr>
          </a:p>
          <a:p>
            <a:pPr eaLnBrk="1" hangingPunct="1">
              <a:buSzPct val="60000"/>
              <a:buFont typeface="Webdings" panose="05030102010509060703" pitchFamily="18" charset="2"/>
              <a:buChar char="Y"/>
            </a:pPr>
            <a:r>
              <a:rPr lang="nl-NL" altLang="nl-NL" dirty="0">
                <a:cs typeface="Tahoma" panose="020B0604030504040204" pitchFamily="34" charset="0"/>
              </a:rPr>
              <a:t> Bij toegenomen wandspanning hart</a:t>
            </a:r>
          </a:p>
          <a:p>
            <a:pPr eaLnBrk="1" hangingPunct="1">
              <a:buSzPct val="60000"/>
              <a:buFont typeface="Webdings" panose="05030102010509060703" pitchFamily="18" charset="2"/>
              <a:buChar char="Y"/>
            </a:pPr>
            <a:endParaRPr lang="nl-NL" altLang="nl-NL" dirty="0">
              <a:cs typeface="Tahoma" panose="020B0604030504040204" pitchFamily="34" charset="0"/>
            </a:endParaRPr>
          </a:p>
          <a:p>
            <a:pPr eaLnBrk="1" hangingPunct="1">
              <a:buSzPct val="60000"/>
              <a:buFont typeface="Webdings" panose="05030102010509060703" pitchFamily="18" charset="2"/>
              <a:buChar char="Y"/>
            </a:pPr>
            <a:r>
              <a:rPr lang="nl-NL" altLang="nl-NL" dirty="0">
                <a:cs typeface="Tahoma" panose="020B0604030504040204" pitchFamily="34" charset="0"/>
              </a:rPr>
              <a:t> </a:t>
            </a:r>
            <a:r>
              <a:rPr lang="nl-NL" altLang="nl-NL" dirty="0" err="1">
                <a:cs typeface="Tahoma" panose="020B0604030504040204" pitchFamily="34" charset="0"/>
              </a:rPr>
              <a:t>Biomarkers</a:t>
            </a:r>
            <a:r>
              <a:rPr lang="nl-NL" altLang="nl-NL" dirty="0">
                <a:cs typeface="Tahoma" panose="020B0604030504040204" pitchFamily="34" charset="0"/>
              </a:rPr>
              <a:t> voor hartfalen</a:t>
            </a:r>
          </a:p>
          <a:p>
            <a:endParaRPr lang="nl-NL" dirty="0"/>
          </a:p>
        </p:txBody>
      </p:sp>
      <p:sp>
        <p:nvSpPr>
          <p:cNvPr id="4" name="Titel 3">
            <a:extLst>
              <a:ext uri="{FF2B5EF4-FFF2-40B4-BE49-F238E27FC236}">
                <a16:creationId xmlns:a16="http://schemas.microsoft.com/office/drawing/2014/main" id="{3004BAA6-D7C6-6C11-5D8D-C132B6D5ABB0}"/>
              </a:ext>
            </a:extLst>
          </p:cNvPr>
          <p:cNvSpPr>
            <a:spLocks noGrp="1"/>
          </p:cNvSpPr>
          <p:nvPr>
            <p:ph type="title"/>
          </p:nvPr>
        </p:nvSpPr>
        <p:spPr/>
        <p:txBody>
          <a:bodyPr/>
          <a:lstStyle/>
          <a:p>
            <a:r>
              <a:rPr lang="nl-NL" dirty="0"/>
              <a:t>Aanvullend onderzoek</a:t>
            </a:r>
          </a:p>
        </p:txBody>
      </p:sp>
      <p:sp>
        <p:nvSpPr>
          <p:cNvPr id="5" name="Tijdelijke aanduiding voor voettekst 4">
            <a:extLst>
              <a:ext uri="{FF2B5EF4-FFF2-40B4-BE49-F238E27FC236}">
                <a16:creationId xmlns:a16="http://schemas.microsoft.com/office/drawing/2014/main" id="{879DAEA0-9DD8-F7A2-DB84-EEE0B3E4DD57}"/>
              </a:ext>
            </a:extLst>
          </p:cNvPr>
          <p:cNvSpPr>
            <a:spLocks noGrp="1"/>
          </p:cNvSpPr>
          <p:nvPr>
            <p:ph type="ftr" sz="quarter" idx="13"/>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B33A55F1-1ECE-489E-D34E-C5E57C8BDCF2}"/>
              </a:ext>
            </a:extLst>
          </p:cNvPr>
          <p:cNvSpPr>
            <a:spLocks noGrp="1"/>
          </p:cNvSpPr>
          <p:nvPr>
            <p:ph type="sldNum" sz="quarter" idx="14"/>
          </p:nvPr>
        </p:nvSpPr>
        <p:spPr/>
        <p:txBody>
          <a:bodyPr/>
          <a:lstStyle/>
          <a:p>
            <a:fld id="{B6F15528-21DE-4FAA-801E-634DDDAF4B2B}" type="slidenum">
              <a:rPr lang="en-NL" smtClean="0"/>
              <a:pPr/>
              <a:t>24</a:t>
            </a:fld>
            <a:endParaRPr lang="en-NL" dirty="0"/>
          </a:p>
        </p:txBody>
      </p:sp>
      <p:sp>
        <p:nvSpPr>
          <p:cNvPr id="7" name="Tijdelijke aanduiding voor tekst 6">
            <a:extLst>
              <a:ext uri="{FF2B5EF4-FFF2-40B4-BE49-F238E27FC236}">
                <a16:creationId xmlns:a16="http://schemas.microsoft.com/office/drawing/2014/main" id="{E734E853-F81E-6588-E200-64324EDA15B2}"/>
              </a:ext>
            </a:extLst>
          </p:cNvPr>
          <p:cNvSpPr>
            <a:spLocks noGrp="1"/>
          </p:cNvSpPr>
          <p:nvPr>
            <p:ph type="body" sz="quarter" idx="15"/>
          </p:nvPr>
        </p:nvSpPr>
        <p:spPr/>
        <p:txBody>
          <a:bodyPr/>
          <a:lstStyle/>
          <a:p>
            <a:r>
              <a:rPr lang="nl-NL" dirty="0"/>
              <a:t>Door de huisarts</a:t>
            </a:r>
          </a:p>
        </p:txBody>
      </p:sp>
    </p:spTree>
    <p:extLst>
      <p:ext uri="{BB962C8B-B14F-4D97-AF65-F5344CB8AC3E}">
        <p14:creationId xmlns:p14="http://schemas.microsoft.com/office/powerpoint/2010/main" val="376617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C6E8B2E-5293-6278-ED9D-E006D1BE1A9F}"/>
              </a:ext>
            </a:extLst>
          </p:cNvPr>
          <p:cNvSpPr>
            <a:spLocks noGrp="1"/>
          </p:cNvSpPr>
          <p:nvPr>
            <p:ph type="body" sz="quarter" idx="16"/>
          </p:nvPr>
        </p:nvSpPr>
        <p:spPr>
          <a:xfrm>
            <a:off x="1339082" y="2835275"/>
            <a:ext cx="17983196" cy="5638800"/>
          </a:xfrm>
        </p:spPr>
        <p:txBody>
          <a:bodyPr/>
          <a:lstStyle/>
          <a:p>
            <a:pPr>
              <a:buSzPct val="60000"/>
              <a:buFont typeface="Webdings" panose="05030102010509060703" pitchFamily="18" charset="2"/>
              <a:buChar char="Y"/>
            </a:pPr>
            <a:r>
              <a:rPr lang="nl-NL" altLang="nl-NL" dirty="0">
                <a:latin typeface="Trebuchet MS" panose="020B0603020202020204" pitchFamily="34" charset="0"/>
                <a:cs typeface="Tahoma" panose="020B0604030504040204" pitchFamily="34" charset="0"/>
              </a:rPr>
              <a:t> </a:t>
            </a:r>
            <a:r>
              <a:rPr lang="nl-NL" altLang="nl-NL" dirty="0">
                <a:cs typeface="Tahoma" panose="020B0604030504040204" pitchFamily="34" charset="0"/>
              </a:rPr>
              <a:t>Acuut coronair syndroom</a:t>
            </a:r>
          </a:p>
          <a:p>
            <a:pPr>
              <a:buSzPct val="60000"/>
              <a:buFont typeface="Webdings" panose="05030102010509060703" pitchFamily="18" charset="2"/>
              <a:buChar char="Y"/>
            </a:pPr>
            <a:r>
              <a:rPr lang="nl-NL" altLang="nl-NL" dirty="0">
                <a:cs typeface="Tahoma" panose="020B0604030504040204" pitchFamily="34" charset="0"/>
              </a:rPr>
              <a:t> Longembolie</a:t>
            </a:r>
          </a:p>
          <a:p>
            <a:pPr>
              <a:buSzPct val="60000"/>
              <a:buFont typeface="Webdings" panose="05030102010509060703" pitchFamily="18" charset="2"/>
              <a:buChar char="Y"/>
            </a:pPr>
            <a:r>
              <a:rPr lang="nl-NL" altLang="nl-NL" dirty="0">
                <a:cs typeface="Tahoma" panose="020B0604030504040204" pitchFamily="34" charset="0"/>
              </a:rPr>
              <a:t> Nierinsufficiëntie</a:t>
            </a:r>
          </a:p>
          <a:p>
            <a:pPr>
              <a:buSzPct val="60000"/>
              <a:buFont typeface="Webdings" panose="05030102010509060703" pitchFamily="18" charset="2"/>
              <a:buChar char="Y"/>
            </a:pPr>
            <a:r>
              <a:rPr lang="nl-NL" altLang="nl-NL" dirty="0">
                <a:cs typeface="Tahoma" panose="020B0604030504040204" pitchFamily="34" charset="0"/>
              </a:rPr>
              <a:t> Pulmonale hypertensie </a:t>
            </a:r>
          </a:p>
          <a:p>
            <a:pPr>
              <a:buSzPct val="60000"/>
              <a:buFont typeface="Webdings" panose="05030102010509060703" pitchFamily="18" charset="2"/>
              <a:buChar char="Y"/>
            </a:pPr>
            <a:r>
              <a:rPr lang="nl-NL" altLang="nl-NL" dirty="0">
                <a:cs typeface="Tahoma" panose="020B0604030504040204" pitchFamily="34" charset="0"/>
              </a:rPr>
              <a:t> Sepsis</a:t>
            </a:r>
          </a:p>
          <a:p>
            <a:pPr>
              <a:buSzPct val="60000"/>
              <a:buFont typeface="Webdings" panose="05030102010509060703" pitchFamily="18" charset="2"/>
              <a:buChar char="Y"/>
            </a:pPr>
            <a:r>
              <a:rPr lang="nl-NL" altLang="nl-NL" dirty="0">
                <a:cs typeface="Tahoma" panose="020B0604030504040204" pitchFamily="34" charset="0"/>
              </a:rPr>
              <a:t> Leeftijd &gt;75 jaar</a:t>
            </a:r>
          </a:p>
          <a:p>
            <a:pPr>
              <a:buSzPct val="60000"/>
              <a:buFont typeface="Webdings" panose="05030102010509060703" pitchFamily="18" charset="2"/>
              <a:buChar char="Y"/>
            </a:pPr>
            <a:r>
              <a:rPr lang="nl-NL" altLang="nl-NL" dirty="0">
                <a:cs typeface="Tahoma" panose="020B0604030504040204" pitchFamily="34" charset="0"/>
              </a:rPr>
              <a:t> Atriumfibrilleren</a:t>
            </a:r>
          </a:p>
          <a:p>
            <a:pPr>
              <a:buSzPct val="60000"/>
              <a:buFont typeface="Webdings" panose="05030102010509060703" pitchFamily="18" charset="2"/>
              <a:buChar char="Y"/>
            </a:pPr>
            <a:r>
              <a:rPr lang="nl-NL" altLang="nl-NL" dirty="0">
                <a:cs typeface="Tahoma" panose="020B0604030504040204" pitchFamily="34" charset="0"/>
              </a:rPr>
              <a:t> Linker ventrikel hypertrofie (LVH)</a:t>
            </a:r>
          </a:p>
          <a:p>
            <a:pPr>
              <a:buSzPct val="60000"/>
              <a:buFont typeface="Webdings" panose="05030102010509060703" pitchFamily="18" charset="2"/>
              <a:buChar char="Y"/>
            </a:pPr>
            <a:r>
              <a:rPr lang="nl-NL" altLang="nl-NL" dirty="0">
                <a:cs typeface="Tahoma" panose="020B0604030504040204" pitchFamily="34" charset="0"/>
              </a:rPr>
              <a:t> Ernstig COPD</a:t>
            </a:r>
          </a:p>
          <a:p>
            <a:endParaRPr lang="nl-NL" dirty="0"/>
          </a:p>
        </p:txBody>
      </p:sp>
      <p:sp>
        <p:nvSpPr>
          <p:cNvPr id="4" name="Titel 3">
            <a:extLst>
              <a:ext uri="{FF2B5EF4-FFF2-40B4-BE49-F238E27FC236}">
                <a16:creationId xmlns:a16="http://schemas.microsoft.com/office/drawing/2014/main" id="{24A068B3-675C-8CE9-A94B-F65CDE185349}"/>
              </a:ext>
            </a:extLst>
          </p:cNvPr>
          <p:cNvSpPr>
            <a:spLocks noGrp="1"/>
          </p:cNvSpPr>
          <p:nvPr>
            <p:ph type="title"/>
          </p:nvPr>
        </p:nvSpPr>
        <p:spPr/>
        <p:txBody>
          <a:bodyPr/>
          <a:lstStyle/>
          <a:p>
            <a:r>
              <a:rPr lang="nl-NL" altLang="nl-NL" sz="6000" dirty="0">
                <a:latin typeface="+mj-lt"/>
                <a:cs typeface="Tahoma" panose="020B0604030504040204" pitchFamily="34" charset="0"/>
              </a:rPr>
              <a:t>Andere redenen voor BNP-stijging</a:t>
            </a:r>
            <a:endParaRPr lang="nl-NL" dirty="0">
              <a:latin typeface="+mj-lt"/>
            </a:endParaRPr>
          </a:p>
        </p:txBody>
      </p:sp>
      <p:sp>
        <p:nvSpPr>
          <p:cNvPr id="5" name="Tijdelijke aanduiding voor voettekst 4">
            <a:extLst>
              <a:ext uri="{FF2B5EF4-FFF2-40B4-BE49-F238E27FC236}">
                <a16:creationId xmlns:a16="http://schemas.microsoft.com/office/drawing/2014/main" id="{348D7861-65BC-079F-F7F7-A24231579FB6}"/>
              </a:ext>
            </a:extLst>
          </p:cNvPr>
          <p:cNvSpPr>
            <a:spLocks noGrp="1"/>
          </p:cNvSpPr>
          <p:nvPr>
            <p:ph type="ftr" sz="quarter" idx="5"/>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3208FD4A-6CBE-C779-96B7-D16CE0EC51E1}"/>
              </a:ext>
            </a:extLst>
          </p:cNvPr>
          <p:cNvSpPr>
            <a:spLocks noGrp="1"/>
          </p:cNvSpPr>
          <p:nvPr>
            <p:ph type="sldNum" sz="quarter" idx="7"/>
          </p:nvPr>
        </p:nvSpPr>
        <p:spPr/>
        <p:txBody>
          <a:bodyPr/>
          <a:lstStyle/>
          <a:p>
            <a:fld id="{B6F15528-21DE-4FAA-801E-634DDDAF4B2B}" type="slidenum">
              <a:rPr lang="en-NL" smtClean="0"/>
              <a:pPr/>
              <a:t>25</a:t>
            </a:fld>
            <a:endParaRPr lang="en-NL" dirty="0"/>
          </a:p>
        </p:txBody>
      </p:sp>
    </p:spTree>
    <p:extLst>
      <p:ext uri="{BB962C8B-B14F-4D97-AF65-F5344CB8AC3E}">
        <p14:creationId xmlns:p14="http://schemas.microsoft.com/office/powerpoint/2010/main" val="45167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1D9B824-5B89-560A-8431-8068B30424FC}"/>
              </a:ext>
            </a:extLst>
          </p:cNvPr>
          <p:cNvSpPr>
            <a:spLocks noGrp="1"/>
          </p:cNvSpPr>
          <p:nvPr>
            <p:ph type="body" sz="quarter" idx="11"/>
          </p:nvPr>
        </p:nvSpPr>
        <p:spPr>
          <a:xfrm>
            <a:off x="10763862" y="3449568"/>
            <a:ext cx="8229595" cy="4797395"/>
          </a:xfrm>
          <a:solidFill>
            <a:schemeClr val="tx2">
              <a:lumMod val="20000"/>
              <a:lumOff val="80000"/>
            </a:schemeClr>
          </a:solidFill>
        </p:spPr>
        <p:txBody>
          <a:bodyPr>
            <a:normAutofit/>
          </a:bodyPr>
          <a:lstStyle/>
          <a:p>
            <a:pPr>
              <a:buSzPct val="60000"/>
              <a:defRPr/>
            </a:pPr>
            <a:r>
              <a:rPr lang="nl-NL" sz="3200" b="1" dirty="0">
                <a:latin typeface="+mj-lt"/>
              </a:rPr>
              <a:t>Verwijzen naar cardioloog </a:t>
            </a:r>
            <a:r>
              <a:rPr lang="nl-NL" sz="3200" dirty="0">
                <a:latin typeface="+mj-lt"/>
              </a:rPr>
              <a:t>voor eenmalig consult met echocardiografie</a:t>
            </a:r>
          </a:p>
          <a:p>
            <a:pPr marL="457200" indent="-457200">
              <a:buSzPct val="60000"/>
              <a:buFont typeface="Webdings" panose="05030102010509060703" pitchFamily="18" charset="2"/>
              <a:buChar char="Y"/>
              <a:defRPr/>
            </a:pPr>
            <a:endParaRPr lang="nl-NL" sz="3200" dirty="0">
              <a:latin typeface="+mj-lt"/>
            </a:endParaRPr>
          </a:p>
          <a:p>
            <a:pPr>
              <a:buSzPct val="60000"/>
              <a:defRPr/>
            </a:pPr>
            <a:r>
              <a:rPr lang="nl-NL" sz="3200" b="1" dirty="0">
                <a:latin typeface="+mj-lt"/>
              </a:rPr>
              <a:t>Lab: </a:t>
            </a:r>
            <a:r>
              <a:rPr lang="nl-NL" sz="3200" dirty="0" err="1">
                <a:latin typeface="+mj-lt"/>
              </a:rPr>
              <a:t>Hb</a:t>
            </a:r>
            <a:r>
              <a:rPr lang="nl-NL" sz="3200" dirty="0">
                <a:latin typeface="+mj-lt"/>
              </a:rPr>
              <a:t>, Na, K, ureum, </a:t>
            </a:r>
            <a:r>
              <a:rPr lang="nl-NL" sz="3200" dirty="0" err="1">
                <a:latin typeface="+mj-lt"/>
              </a:rPr>
              <a:t>kreat</a:t>
            </a:r>
            <a:r>
              <a:rPr lang="nl-NL" sz="3200" dirty="0">
                <a:latin typeface="+mj-lt"/>
              </a:rPr>
              <a:t>, TSH, glucose</a:t>
            </a:r>
            <a:br>
              <a:rPr lang="nl-NL" sz="3200" dirty="0">
                <a:latin typeface="+mj-lt"/>
              </a:rPr>
            </a:br>
            <a:endParaRPr lang="nl-NL" sz="3200" dirty="0">
              <a:latin typeface="+mj-lt"/>
            </a:endParaRPr>
          </a:p>
          <a:p>
            <a:pPr>
              <a:buSzPct val="60000"/>
              <a:defRPr/>
            </a:pPr>
            <a:r>
              <a:rPr lang="nl-NL" sz="3200" b="1" dirty="0">
                <a:latin typeface="+mj-lt"/>
              </a:rPr>
              <a:t>Bij hoge verdenking: </a:t>
            </a:r>
            <a:r>
              <a:rPr lang="nl-NL" sz="3200" dirty="0">
                <a:latin typeface="+mj-lt"/>
              </a:rPr>
              <a:t>leefregels en diuretica</a:t>
            </a:r>
          </a:p>
        </p:txBody>
      </p:sp>
      <p:sp>
        <p:nvSpPr>
          <p:cNvPr id="4" name="Titel 3">
            <a:extLst>
              <a:ext uri="{FF2B5EF4-FFF2-40B4-BE49-F238E27FC236}">
                <a16:creationId xmlns:a16="http://schemas.microsoft.com/office/drawing/2014/main" id="{75C71D35-7B6E-ADA3-DB06-5C6BA5B975A5}"/>
              </a:ext>
            </a:extLst>
          </p:cNvPr>
          <p:cNvSpPr>
            <a:spLocks noGrp="1"/>
          </p:cNvSpPr>
          <p:nvPr>
            <p:ph type="title"/>
          </p:nvPr>
        </p:nvSpPr>
        <p:spPr/>
        <p:txBody>
          <a:bodyPr/>
          <a:lstStyle/>
          <a:p>
            <a:r>
              <a:rPr lang="nl-NL" dirty="0"/>
              <a:t>Uitslag onderzoek, en dan? </a:t>
            </a:r>
          </a:p>
        </p:txBody>
      </p:sp>
      <p:sp>
        <p:nvSpPr>
          <p:cNvPr id="5" name="Tijdelijke aanduiding voor voettekst 4">
            <a:extLst>
              <a:ext uri="{FF2B5EF4-FFF2-40B4-BE49-F238E27FC236}">
                <a16:creationId xmlns:a16="http://schemas.microsoft.com/office/drawing/2014/main" id="{3B9C8C92-D907-3296-1F71-38857D5B4027}"/>
              </a:ext>
            </a:extLst>
          </p:cNvPr>
          <p:cNvSpPr>
            <a:spLocks noGrp="1"/>
          </p:cNvSpPr>
          <p:nvPr>
            <p:ph type="ftr" sz="quarter" idx="13"/>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1D4A6E52-2555-5D00-8398-048112255C88}"/>
              </a:ext>
            </a:extLst>
          </p:cNvPr>
          <p:cNvSpPr>
            <a:spLocks noGrp="1"/>
          </p:cNvSpPr>
          <p:nvPr>
            <p:ph type="sldNum" sz="quarter" idx="14"/>
          </p:nvPr>
        </p:nvSpPr>
        <p:spPr/>
        <p:txBody>
          <a:bodyPr/>
          <a:lstStyle/>
          <a:p>
            <a:fld id="{B6F15528-21DE-4FAA-801E-634DDDAF4B2B}" type="slidenum">
              <a:rPr lang="en-NL" smtClean="0"/>
              <a:pPr/>
              <a:t>26</a:t>
            </a:fld>
            <a:endParaRPr lang="en-NL" dirty="0"/>
          </a:p>
        </p:txBody>
      </p:sp>
      <p:sp>
        <p:nvSpPr>
          <p:cNvPr id="7" name="Tijdelijke aanduiding voor tekst 6">
            <a:extLst>
              <a:ext uri="{FF2B5EF4-FFF2-40B4-BE49-F238E27FC236}">
                <a16:creationId xmlns:a16="http://schemas.microsoft.com/office/drawing/2014/main" id="{0E64A5C5-1751-DB8B-94C2-270BBA920CE2}"/>
              </a:ext>
            </a:extLst>
          </p:cNvPr>
          <p:cNvSpPr>
            <a:spLocks noGrp="1"/>
          </p:cNvSpPr>
          <p:nvPr>
            <p:ph type="body" sz="quarter" idx="15"/>
          </p:nvPr>
        </p:nvSpPr>
        <p:spPr>
          <a:xfrm>
            <a:off x="1110643" y="2630339"/>
            <a:ext cx="7767464" cy="1119130"/>
          </a:xfrm>
        </p:spPr>
        <p:txBody>
          <a:bodyPr/>
          <a:lstStyle/>
          <a:p>
            <a:r>
              <a:rPr lang="nl-NL" altLang="nl-NL" dirty="0">
                <a:latin typeface="+mj-lt"/>
              </a:rPr>
              <a:t>Normaal ECG en normaal (NT-Pro)BNP sluiten hartfalen vrijwel uit!</a:t>
            </a:r>
          </a:p>
          <a:p>
            <a:endParaRPr lang="nl-NL" dirty="0"/>
          </a:p>
        </p:txBody>
      </p:sp>
      <p:pic>
        <p:nvPicPr>
          <p:cNvPr id="9" name="Afbeelding 8">
            <a:extLst>
              <a:ext uri="{FF2B5EF4-FFF2-40B4-BE49-F238E27FC236}">
                <a16:creationId xmlns:a16="http://schemas.microsoft.com/office/drawing/2014/main" id="{16669A62-682B-6577-E6AD-61B5DC1B7F13}"/>
              </a:ext>
            </a:extLst>
          </p:cNvPr>
          <p:cNvPicPr>
            <a:picLocks noChangeAspect="1"/>
          </p:cNvPicPr>
          <p:nvPr/>
        </p:nvPicPr>
        <p:blipFill>
          <a:blip r:embed="rId2"/>
          <a:stretch>
            <a:fillRect/>
          </a:stretch>
        </p:blipFill>
        <p:spPr>
          <a:xfrm>
            <a:off x="1263592" y="4387374"/>
            <a:ext cx="7461565" cy="3598014"/>
          </a:xfrm>
          <a:prstGeom prst="rect">
            <a:avLst/>
          </a:prstGeom>
          <a:ln>
            <a:solidFill>
              <a:schemeClr val="tx1"/>
            </a:solidFill>
          </a:ln>
        </p:spPr>
      </p:pic>
      <p:sp>
        <p:nvSpPr>
          <p:cNvPr id="10" name="Tijdelijke aanduiding voor tekst 6">
            <a:extLst>
              <a:ext uri="{FF2B5EF4-FFF2-40B4-BE49-F238E27FC236}">
                <a16:creationId xmlns:a16="http://schemas.microsoft.com/office/drawing/2014/main" id="{C4E222D5-E568-165C-9211-833C88B22932}"/>
              </a:ext>
            </a:extLst>
          </p:cNvPr>
          <p:cNvSpPr txBox="1">
            <a:spLocks/>
          </p:cNvSpPr>
          <p:nvPr/>
        </p:nvSpPr>
        <p:spPr>
          <a:xfrm>
            <a:off x="10766488" y="2557236"/>
            <a:ext cx="7767464" cy="1119130"/>
          </a:xfrm>
          <a:prstGeom prst="rect">
            <a:avLst/>
          </a:prstGeom>
        </p:spPr>
        <p:txBody>
          <a:bodyPr vert="horz" wrap="square" lIns="0" tIns="45720" rIns="91440" bIns="45720" rtlCol="0" anchor="t" anchorCtr="0">
            <a:noAutofit/>
          </a:bodyPr>
          <a:lstStyle>
            <a:lvl1pPr marL="0" algn="l" eaLnBrk="1" hangingPunct="1">
              <a:defRPr sz="3200" b="1" i="0" baseline="0">
                <a:solidFill>
                  <a:schemeClr val="bg2"/>
                </a:solidFill>
                <a:latin typeface="Century Gothic" panose="020B0502020202020204" pitchFamily="34" charset="0"/>
                <a:ea typeface="+mn-ea"/>
                <a:cs typeface="Gill Sans SemiBold" panose="020B0502020104020203" pitchFamily="34" charset="-79"/>
              </a:defRPr>
            </a:lvl1pPr>
            <a:lvl2pPr marL="457200" eaLnBrk="1" hangingPunct="1">
              <a:defRPr sz="1000" baseline="0">
                <a:solidFill>
                  <a:schemeClr val="tx1"/>
                </a:solidFill>
                <a:latin typeface="+mn-lt"/>
                <a:ea typeface="+mn-ea"/>
                <a:cs typeface="+mn-cs"/>
              </a:defRPr>
            </a:lvl2pPr>
            <a:lvl3pPr marL="914400" eaLnBrk="1" hangingPunct="1">
              <a:defRPr sz="1000" baseline="0">
                <a:solidFill>
                  <a:schemeClr val="tx1"/>
                </a:solidFill>
                <a:latin typeface="+mn-lt"/>
                <a:ea typeface="+mn-ea"/>
                <a:cs typeface="+mn-cs"/>
              </a:defRPr>
            </a:lvl3pPr>
            <a:lvl4pPr marL="1371600" eaLnBrk="1" hangingPunct="1">
              <a:defRPr sz="1000" baseline="0">
                <a:solidFill>
                  <a:schemeClr val="tx1"/>
                </a:solidFill>
                <a:latin typeface="+mn-lt"/>
                <a:ea typeface="+mn-ea"/>
                <a:cs typeface="+mn-cs"/>
              </a:defRPr>
            </a:lvl4pPr>
            <a:lvl5pPr marL="1828800" eaLnBrk="1" hangingPunct="1">
              <a:defRPr sz="100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nl-NL" altLang="nl-NL" dirty="0">
                <a:latin typeface="+mj-lt"/>
              </a:rPr>
              <a:t>Bij verdenking hartfalen:</a:t>
            </a:r>
          </a:p>
          <a:p>
            <a:endParaRPr lang="nl-NL" dirty="0"/>
          </a:p>
        </p:txBody>
      </p:sp>
    </p:spTree>
    <p:extLst>
      <p:ext uri="{BB962C8B-B14F-4D97-AF65-F5344CB8AC3E}">
        <p14:creationId xmlns:p14="http://schemas.microsoft.com/office/powerpoint/2010/main" val="1359495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2C6ABBB-0E15-A50C-4ABE-333DBECD7291}"/>
              </a:ext>
            </a:extLst>
          </p:cNvPr>
          <p:cNvSpPr>
            <a:spLocks noGrp="1"/>
          </p:cNvSpPr>
          <p:nvPr>
            <p:ph type="ftr" sz="quarter" idx="13"/>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04F97493-FFFC-3AA3-6A68-F29E9D686058}"/>
              </a:ext>
            </a:extLst>
          </p:cNvPr>
          <p:cNvSpPr>
            <a:spLocks noGrp="1"/>
          </p:cNvSpPr>
          <p:nvPr>
            <p:ph type="sldNum" sz="quarter" idx="14"/>
          </p:nvPr>
        </p:nvSpPr>
        <p:spPr/>
        <p:txBody>
          <a:bodyPr/>
          <a:lstStyle/>
          <a:p>
            <a:fld id="{B6F15528-21DE-4FAA-801E-634DDDAF4B2B}" type="slidenum">
              <a:rPr lang="en-NL" smtClean="0"/>
              <a:pPr/>
              <a:t>27</a:t>
            </a:fld>
            <a:endParaRPr lang="en-NL" dirty="0"/>
          </a:p>
        </p:txBody>
      </p:sp>
      <p:pic>
        <p:nvPicPr>
          <p:cNvPr id="9" name="Afbeelding 8">
            <a:extLst>
              <a:ext uri="{FF2B5EF4-FFF2-40B4-BE49-F238E27FC236}">
                <a16:creationId xmlns:a16="http://schemas.microsoft.com/office/drawing/2014/main" id="{D38FD06A-5FB1-B117-8AFF-2607E03F3CEA}"/>
              </a:ext>
            </a:extLst>
          </p:cNvPr>
          <p:cNvPicPr>
            <a:picLocks noChangeAspect="1"/>
          </p:cNvPicPr>
          <p:nvPr/>
        </p:nvPicPr>
        <p:blipFill>
          <a:blip r:embed="rId2"/>
          <a:stretch>
            <a:fillRect/>
          </a:stretch>
        </p:blipFill>
        <p:spPr>
          <a:xfrm>
            <a:off x="5443538" y="182067"/>
            <a:ext cx="9217024" cy="10279142"/>
          </a:xfrm>
          <a:prstGeom prst="rect">
            <a:avLst/>
          </a:prstGeom>
        </p:spPr>
      </p:pic>
    </p:spTree>
    <p:extLst>
      <p:ext uri="{BB962C8B-B14F-4D97-AF65-F5344CB8AC3E}">
        <p14:creationId xmlns:p14="http://schemas.microsoft.com/office/powerpoint/2010/main" val="2138163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902F5BA-4EF4-8A71-4EDC-FFCCD3EA3478}"/>
              </a:ext>
            </a:extLst>
          </p:cNvPr>
          <p:cNvSpPr>
            <a:spLocks noGrp="1"/>
          </p:cNvSpPr>
          <p:nvPr>
            <p:ph type="body" sz="quarter" idx="11"/>
          </p:nvPr>
        </p:nvSpPr>
        <p:spPr>
          <a:xfrm>
            <a:off x="1076271" y="2886630"/>
            <a:ext cx="18624851" cy="6696670"/>
          </a:xfrm>
        </p:spPr>
        <p:txBody>
          <a:bodyPr>
            <a:normAutofit/>
          </a:bodyPr>
          <a:lstStyle/>
          <a:p>
            <a:pPr eaLnBrk="1" hangingPunct="1">
              <a:lnSpc>
                <a:spcPct val="150000"/>
              </a:lnSpc>
              <a:buSzPct val="60000"/>
            </a:pPr>
            <a:r>
              <a:rPr lang="nl-NL" altLang="nl-NL" sz="3200" dirty="0">
                <a:latin typeface="+mj-lt"/>
              </a:rPr>
              <a:t>Niet invasief</a:t>
            </a:r>
          </a:p>
          <a:p>
            <a:pPr eaLnBrk="1" hangingPunct="1">
              <a:lnSpc>
                <a:spcPct val="150000"/>
              </a:lnSpc>
              <a:buSzPct val="60000"/>
            </a:pPr>
            <a:r>
              <a:rPr lang="nl-NL" altLang="nl-NL" sz="3200" dirty="0">
                <a:latin typeface="+mj-lt"/>
              </a:rPr>
              <a:t>Belangrijk bij opsporen van etiologie </a:t>
            </a:r>
          </a:p>
          <a:p>
            <a:pPr eaLnBrk="1" hangingPunct="1">
              <a:lnSpc>
                <a:spcPct val="150000"/>
              </a:lnSpc>
              <a:buSzPct val="60000"/>
            </a:pPr>
            <a:r>
              <a:rPr lang="nl-NL" altLang="nl-NL" sz="3200" dirty="0">
                <a:latin typeface="+mj-lt"/>
              </a:rPr>
              <a:t>Onderscheid </a:t>
            </a:r>
            <a:r>
              <a:rPr lang="nl-NL" altLang="nl-NL" sz="3200" dirty="0" err="1">
                <a:latin typeface="+mj-lt"/>
              </a:rPr>
              <a:t>HFrEF</a:t>
            </a:r>
            <a:r>
              <a:rPr lang="nl-NL" altLang="nl-NL" sz="3200" dirty="0">
                <a:latin typeface="+mj-lt"/>
              </a:rPr>
              <a:t> of </a:t>
            </a:r>
            <a:r>
              <a:rPr lang="nl-NL" altLang="nl-NL" sz="3200" dirty="0" err="1">
                <a:latin typeface="+mj-lt"/>
              </a:rPr>
              <a:t>HFpEF</a:t>
            </a:r>
            <a:endParaRPr lang="nl-NL" altLang="nl-NL" sz="3200" dirty="0">
              <a:latin typeface="+mj-lt"/>
            </a:endParaRPr>
          </a:p>
          <a:p>
            <a:pPr eaLnBrk="1" hangingPunct="1">
              <a:lnSpc>
                <a:spcPct val="150000"/>
              </a:lnSpc>
              <a:buSzPct val="60000"/>
            </a:pPr>
            <a:r>
              <a:rPr lang="nl-NL" altLang="nl-NL" sz="3200" dirty="0">
                <a:latin typeface="+mj-lt"/>
              </a:rPr>
              <a:t>Problemen bij COPD, overgewicht</a:t>
            </a:r>
          </a:p>
          <a:p>
            <a:pPr eaLnBrk="1" hangingPunct="1">
              <a:lnSpc>
                <a:spcPct val="80000"/>
              </a:lnSpc>
              <a:buSzPct val="60000"/>
              <a:buFont typeface="Webdings" panose="05030102010509060703" pitchFamily="18" charset="2"/>
              <a:buChar char="Y"/>
            </a:pPr>
            <a:endParaRPr lang="nl-NL" altLang="nl-NL" dirty="0">
              <a:latin typeface="+mj-lt"/>
            </a:endParaRPr>
          </a:p>
          <a:p>
            <a:pPr eaLnBrk="1" hangingPunct="1">
              <a:lnSpc>
                <a:spcPct val="80000"/>
              </a:lnSpc>
              <a:buSzPct val="60000"/>
              <a:buFont typeface="Webdings" panose="05030102010509060703" pitchFamily="18" charset="2"/>
              <a:buChar char="Y"/>
            </a:pPr>
            <a:endParaRPr lang="nl-NL" altLang="nl-NL" sz="3600" dirty="0">
              <a:latin typeface="+mj-lt"/>
            </a:endParaRPr>
          </a:p>
          <a:p>
            <a:pPr eaLnBrk="1" hangingPunct="1">
              <a:lnSpc>
                <a:spcPct val="80000"/>
              </a:lnSpc>
              <a:buSzPct val="60000"/>
              <a:buFont typeface="Webdings" panose="05030102010509060703" pitchFamily="18" charset="2"/>
              <a:buChar char="Y"/>
            </a:pPr>
            <a:endParaRPr lang="nl-NL" altLang="nl-NL" sz="3600" dirty="0">
              <a:latin typeface="+mj-lt"/>
            </a:endParaRPr>
          </a:p>
          <a:p>
            <a:pPr eaLnBrk="1" hangingPunct="1">
              <a:lnSpc>
                <a:spcPct val="80000"/>
              </a:lnSpc>
              <a:buSzPct val="60000"/>
            </a:pPr>
            <a:r>
              <a:rPr lang="nl-NL" altLang="nl-NL" sz="3200" b="1" dirty="0">
                <a:solidFill>
                  <a:schemeClr val="bg2"/>
                </a:solidFill>
                <a:latin typeface="+mj-lt"/>
              </a:rPr>
              <a:t>Uitslag echocardiologie</a:t>
            </a:r>
          </a:p>
          <a:p>
            <a:pPr marL="457200" indent="-457200">
              <a:lnSpc>
                <a:spcPct val="150000"/>
              </a:lnSpc>
              <a:buSzPct val="60000"/>
              <a:buFont typeface="Webdings" panose="05030102010509060703" pitchFamily="18" charset="2"/>
              <a:buChar char="Y"/>
              <a:defRPr/>
            </a:pPr>
            <a:r>
              <a:rPr lang="nl-NL" sz="3200" b="1" dirty="0">
                <a:latin typeface="+mj-lt"/>
              </a:rPr>
              <a:t>Geen hartfalen: </a:t>
            </a:r>
            <a:r>
              <a:rPr lang="nl-NL" sz="3200" dirty="0">
                <a:latin typeface="+mj-lt"/>
              </a:rPr>
              <a:t>patiënt gaat terug naar de huisarts voor alternatieve diagnose (COPD?)</a:t>
            </a:r>
          </a:p>
          <a:p>
            <a:pPr marL="457200" indent="-457200">
              <a:lnSpc>
                <a:spcPct val="150000"/>
              </a:lnSpc>
              <a:buSzPct val="60000"/>
              <a:buFont typeface="Webdings" panose="05030102010509060703" pitchFamily="18" charset="2"/>
              <a:buChar char="Y"/>
              <a:defRPr/>
            </a:pPr>
            <a:r>
              <a:rPr lang="nl-NL" sz="3200" b="1" dirty="0">
                <a:latin typeface="+mj-lt"/>
              </a:rPr>
              <a:t>Wel hartfalen: </a:t>
            </a:r>
            <a:r>
              <a:rPr lang="nl-NL" sz="3200" dirty="0">
                <a:latin typeface="+mj-lt"/>
                <a:sym typeface="Wingdings" panose="05000000000000000000" pitchFamily="2" charset="2"/>
              </a:rPr>
              <a:t>behandelingsmogelijkheden</a:t>
            </a:r>
            <a:endParaRPr lang="nl-NL" sz="3200" dirty="0">
              <a:latin typeface="+mj-lt"/>
            </a:endParaRPr>
          </a:p>
          <a:p>
            <a:endParaRPr lang="nl-NL" dirty="0"/>
          </a:p>
        </p:txBody>
      </p:sp>
      <p:sp>
        <p:nvSpPr>
          <p:cNvPr id="4" name="Titel 3">
            <a:extLst>
              <a:ext uri="{FF2B5EF4-FFF2-40B4-BE49-F238E27FC236}">
                <a16:creationId xmlns:a16="http://schemas.microsoft.com/office/drawing/2014/main" id="{31612361-D1B7-4E49-2034-89C88C7A8976}"/>
              </a:ext>
            </a:extLst>
          </p:cNvPr>
          <p:cNvSpPr>
            <a:spLocks noGrp="1"/>
          </p:cNvSpPr>
          <p:nvPr>
            <p:ph type="title"/>
          </p:nvPr>
        </p:nvSpPr>
        <p:spPr/>
        <p:txBody>
          <a:bodyPr/>
          <a:lstStyle/>
          <a:p>
            <a:r>
              <a:rPr lang="nl-NL" dirty="0"/>
              <a:t>Verwijzing naar cardioloog</a:t>
            </a:r>
          </a:p>
        </p:txBody>
      </p:sp>
      <p:sp>
        <p:nvSpPr>
          <p:cNvPr id="5" name="Tijdelijke aanduiding voor voettekst 4">
            <a:extLst>
              <a:ext uri="{FF2B5EF4-FFF2-40B4-BE49-F238E27FC236}">
                <a16:creationId xmlns:a16="http://schemas.microsoft.com/office/drawing/2014/main" id="{1E62740A-7088-54E0-546C-EBF5FFCCAD2A}"/>
              </a:ext>
            </a:extLst>
          </p:cNvPr>
          <p:cNvSpPr>
            <a:spLocks noGrp="1"/>
          </p:cNvSpPr>
          <p:nvPr>
            <p:ph type="ftr" sz="quarter" idx="13"/>
          </p:nvPr>
        </p:nvSpPr>
        <p:spPr/>
        <p:txBody>
          <a:bodyPr/>
          <a:lstStyle/>
          <a:p>
            <a:r>
              <a:rPr lang="nl-NL"/>
              <a:t>NVVC 2024</a:t>
            </a:r>
            <a:endParaRPr lang="nl-NL" dirty="0"/>
          </a:p>
        </p:txBody>
      </p:sp>
      <p:sp>
        <p:nvSpPr>
          <p:cNvPr id="6" name="Tijdelijke aanduiding voor dianummer 5">
            <a:extLst>
              <a:ext uri="{FF2B5EF4-FFF2-40B4-BE49-F238E27FC236}">
                <a16:creationId xmlns:a16="http://schemas.microsoft.com/office/drawing/2014/main" id="{A1EDCBC1-6B0E-912E-654D-CA5BDE69C4E7}"/>
              </a:ext>
            </a:extLst>
          </p:cNvPr>
          <p:cNvSpPr>
            <a:spLocks noGrp="1"/>
          </p:cNvSpPr>
          <p:nvPr>
            <p:ph type="sldNum" sz="quarter" idx="14"/>
          </p:nvPr>
        </p:nvSpPr>
        <p:spPr/>
        <p:txBody>
          <a:bodyPr/>
          <a:lstStyle/>
          <a:p>
            <a:fld id="{B6F15528-21DE-4FAA-801E-634DDDAF4B2B}" type="slidenum">
              <a:rPr lang="en-NL" smtClean="0"/>
              <a:pPr/>
              <a:t>28</a:t>
            </a:fld>
            <a:endParaRPr lang="en-NL" dirty="0"/>
          </a:p>
        </p:txBody>
      </p:sp>
      <p:sp>
        <p:nvSpPr>
          <p:cNvPr id="7" name="Tijdelijke aanduiding voor tekst 6">
            <a:extLst>
              <a:ext uri="{FF2B5EF4-FFF2-40B4-BE49-F238E27FC236}">
                <a16:creationId xmlns:a16="http://schemas.microsoft.com/office/drawing/2014/main" id="{345ECA52-0DCD-7B51-9F10-B9617118128A}"/>
              </a:ext>
            </a:extLst>
          </p:cNvPr>
          <p:cNvSpPr>
            <a:spLocks noGrp="1"/>
          </p:cNvSpPr>
          <p:nvPr>
            <p:ph type="body" sz="quarter" idx="15"/>
          </p:nvPr>
        </p:nvSpPr>
        <p:spPr/>
        <p:txBody>
          <a:bodyPr/>
          <a:lstStyle/>
          <a:p>
            <a:r>
              <a:rPr lang="nl-NL" dirty="0"/>
              <a:t>Echocardiografie</a:t>
            </a:r>
          </a:p>
        </p:txBody>
      </p:sp>
      <p:pic>
        <p:nvPicPr>
          <p:cNvPr id="8" name="Picture 2" descr="Afbeeldingsresultaat voor echocardiogram">
            <a:extLst>
              <a:ext uri="{FF2B5EF4-FFF2-40B4-BE49-F238E27FC236}">
                <a16:creationId xmlns:a16="http://schemas.microsoft.com/office/drawing/2014/main" id="{61F73D41-C689-CA71-D8E5-A8DFBFF8D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0282" y="2702347"/>
            <a:ext cx="6249470" cy="38161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747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12617"/>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err="1">
                <a:latin typeface="Century Gothic" panose="020B0502020202020204" pitchFamily="34" charset="0"/>
              </a:rPr>
              <a:t>Behandelopties</a:t>
            </a:r>
            <a:r>
              <a:rPr lang="en-GB" dirty="0">
                <a:latin typeface="Century Gothic" panose="020B0502020202020204" pitchFamily="34" charset="0"/>
              </a:rPr>
              <a:t> Hartfalen</a:t>
            </a:r>
          </a:p>
        </p:txBody>
      </p:sp>
    </p:spTree>
    <p:extLst>
      <p:ext uri="{BB962C8B-B14F-4D97-AF65-F5344CB8AC3E}">
        <p14:creationId xmlns:p14="http://schemas.microsoft.com/office/powerpoint/2010/main" val="1840705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12617"/>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a:latin typeface="Century Gothic" panose="020B0502020202020204" pitchFamily="34" charset="0"/>
              </a:rPr>
              <a:t>Het </a:t>
            </a:r>
            <a:r>
              <a:rPr lang="en-GB" dirty="0" err="1">
                <a:latin typeface="Century Gothic" panose="020B0502020202020204" pitchFamily="34" charset="0"/>
              </a:rPr>
              <a:t>Ziektebeeld</a:t>
            </a:r>
            <a:r>
              <a:rPr lang="en-GB" dirty="0">
                <a:latin typeface="Century Gothic" panose="020B0502020202020204" pitchFamily="34" charset="0"/>
              </a:rPr>
              <a:t> Hartfalen</a:t>
            </a:r>
          </a:p>
        </p:txBody>
      </p:sp>
    </p:spTree>
    <p:extLst>
      <p:ext uri="{BB962C8B-B14F-4D97-AF65-F5344CB8AC3E}">
        <p14:creationId xmlns:p14="http://schemas.microsoft.com/office/powerpoint/2010/main" val="2936919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persoon, kleding, buitenshuis, glimlach&#10;&#10;Automatisch gegenereerde beschrijving">
            <a:extLst>
              <a:ext uri="{FF2B5EF4-FFF2-40B4-BE49-F238E27FC236}">
                <a16:creationId xmlns:a16="http://schemas.microsoft.com/office/drawing/2014/main" id="{F3D3E961-DBB8-89EC-F0E2-B0D27843E5F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381" r="16381"/>
          <a:stretch>
            <a:fillRect/>
          </a:stretch>
        </p:blipFill>
        <p:spPr>
          <a:xfrm>
            <a:off x="2203178" y="3711476"/>
            <a:ext cx="3117047" cy="3093020"/>
          </a:xfrm>
        </p:spPr>
      </p:pic>
      <p:sp>
        <p:nvSpPr>
          <p:cNvPr id="3" name="Titel 2">
            <a:extLst>
              <a:ext uri="{FF2B5EF4-FFF2-40B4-BE49-F238E27FC236}">
                <a16:creationId xmlns:a16="http://schemas.microsoft.com/office/drawing/2014/main" id="{0D911E65-B605-97E3-25FF-A97D37C81F36}"/>
              </a:ext>
            </a:extLst>
          </p:cNvPr>
          <p:cNvSpPr>
            <a:spLocks noGrp="1"/>
          </p:cNvSpPr>
          <p:nvPr>
            <p:ph type="title"/>
          </p:nvPr>
        </p:nvSpPr>
        <p:spPr/>
        <p:txBody>
          <a:bodyPr/>
          <a:lstStyle/>
          <a:p>
            <a:r>
              <a:rPr lang="nl-NL" dirty="0"/>
              <a:t>Doelen behandeling</a:t>
            </a:r>
          </a:p>
        </p:txBody>
      </p:sp>
      <p:pic>
        <p:nvPicPr>
          <p:cNvPr id="18" name="Tijdelijke aanduiding voor afbeelding 17" descr="Afbeelding met persoon, kleding, buitenshuis, boom&#10;&#10;Automatisch gegenereerde beschrijving">
            <a:extLst>
              <a:ext uri="{FF2B5EF4-FFF2-40B4-BE49-F238E27FC236}">
                <a16:creationId xmlns:a16="http://schemas.microsoft.com/office/drawing/2014/main" id="{61D6FA92-C7A9-B2B5-B35C-0A9E1A4644F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457" r="16457"/>
          <a:stretch>
            <a:fillRect/>
          </a:stretch>
        </p:blipFill>
        <p:spPr>
          <a:xfrm>
            <a:off x="7459762" y="3711476"/>
            <a:ext cx="3117047" cy="3093020"/>
          </a:xfrm>
        </p:spPr>
      </p:pic>
      <p:pic>
        <p:nvPicPr>
          <p:cNvPr id="22" name="Tijdelijke aanduiding voor afbeelding 21" descr="Afbeelding met persoon, Menselijk gezicht, kleding, Bejaarde&#10;&#10;Automatisch gegenereerde beschrijving">
            <a:extLst>
              <a:ext uri="{FF2B5EF4-FFF2-40B4-BE49-F238E27FC236}">
                <a16:creationId xmlns:a16="http://schemas.microsoft.com/office/drawing/2014/main" id="{536BD70A-AD04-2B08-5F20-3C854F25C2A8}"/>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7101" r="17101"/>
          <a:stretch>
            <a:fillRect/>
          </a:stretch>
        </p:blipFill>
        <p:spPr>
          <a:xfrm>
            <a:off x="12788354" y="3694722"/>
            <a:ext cx="3117047" cy="3093020"/>
          </a:xfrm>
        </p:spPr>
      </p:pic>
      <p:sp>
        <p:nvSpPr>
          <p:cNvPr id="8" name="Tijdelijke aanduiding voor tekst 7">
            <a:extLst>
              <a:ext uri="{FF2B5EF4-FFF2-40B4-BE49-F238E27FC236}">
                <a16:creationId xmlns:a16="http://schemas.microsoft.com/office/drawing/2014/main" id="{77E4BFCE-E126-1FFA-AD79-BC265DF25790}"/>
              </a:ext>
            </a:extLst>
          </p:cNvPr>
          <p:cNvSpPr>
            <a:spLocks noGrp="1"/>
          </p:cNvSpPr>
          <p:nvPr>
            <p:ph type="body" sz="quarter" idx="19"/>
          </p:nvPr>
        </p:nvSpPr>
        <p:spPr>
          <a:xfrm>
            <a:off x="2059162" y="7225134"/>
            <a:ext cx="3117047" cy="1383432"/>
          </a:xfrm>
        </p:spPr>
        <p:txBody>
          <a:bodyPr/>
          <a:lstStyle/>
          <a:p>
            <a:r>
              <a:rPr lang="nl-NL" sz="2400" dirty="0">
                <a:solidFill>
                  <a:srgbClr val="333333"/>
                </a:solidFill>
                <a:latin typeface="+mj-lt"/>
                <a:cs typeface="Arial" charset="0"/>
              </a:rPr>
              <a:t>Progressie van hartfalen voorkomen</a:t>
            </a:r>
          </a:p>
          <a:p>
            <a:endParaRPr lang="nl-NL" dirty="0"/>
          </a:p>
        </p:txBody>
      </p:sp>
      <p:sp>
        <p:nvSpPr>
          <p:cNvPr id="9" name="Tijdelijke aanduiding voor tekst 8">
            <a:extLst>
              <a:ext uri="{FF2B5EF4-FFF2-40B4-BE49-F238E27FC236}">
                <a16:creationId xmlns:a16="http://schemas.microsoft.com/office/drawing/2014/main" id="{EBAC2207-8745-4F64-F755-A166DCB44319}"/>
              </a:ext>
            </a:extLst>
          </p:cNvPr>
          <p:cNvSpPr>
            <a:spLocks noGrp="1"/>
          </p:cNvSpPr>
          <p:nvPr>
            <p:ph type="body" sz="quarter" idx="20"/>
          </p:nvPr>
        </p:nvSpPr>
        <p:spPr>
          <a:xfrm>
            <a:off x="7468320" y="7225134"/>
            <a:ext cx="3117047" cy="1383432"/>
          </a:xfrm>
        </p:spPr>
        <p:txBody>
          <a:bodyPr/>
          <a:lstStyle/>
          <a:p>
            <a:r>
              <a:rPr lang="nl-NL" sz="2400" dirty="0">
                <a:solidFill>
                  <a:srgbClr val="333333"/>
                </a:solidFill>
                <a:latin typeface="+mj-lt"/>
                <a:cs typeface="Arial" charset="0"/>
              </a:rPr>
              <a:t>Behouden of verbeteren kwaliteit van leven</a:t>
            </a:r>
          </a:p>
          <a:p>
            <a:endParaRPr lang="nl-NL" dirty="0"/>
          </a:p>
        </p:txBody>
      </p:sp>
      <p:sp>
        <p:nvSpPr>
          <p:cNvPr id="11" name="Tijdelijke aanduiding voor tekst 10">
            <a:extLst>
              <a:ext uri="{FF2B5EF4-FFF2-40B4-BE49-F238E27FC236}">
                <a16:creationId xmlns:a16="http://schemas.microsoft.com/office/drawing/2014/main" id="{37979262-1E94-8636-4F73-373E18476FB5}"/>
              </a:ext>
            </a:extLst>
          </p:cNvPr>
          <p:cNvSpPr>
            <a:spLocks noGrp="1"/>
          </p:cNvSpPr>
          <p:nvPr>
            <p:ph type="body" sz="quarter" idx="22"/>
          </p:nvPr>
        </p:nvSpPr>
        <p:spPr>
          <a:xfrm>
            <a:off x="13004378" y="7225134"/>
            <a:ext cx="3117047" cy="1383432"/>
          </a:xfrm>
        </p:spPr>
        <p:txBody>
          <a:bodyPr/>
          <a:lstStyle/>
          <a:p>
            <a:r>
              <a:rPr lang="nl-NL" sz="2400" dirty="0">
                <a:solidFill>
                  <a:srgbClr val="333333"/>
                </a:solidFill>
                <a:latin typeface="+mj-lt"/>
                <a:cs typeface="Arial" charset="0"/>
              </a:rPr>
              <a:t>Verbeteren van overleving</a:t>
            </a:r>
          </a:p>
          <a:p>
            <a:endParaRPr lang="nl-NL" dirty="0"/>
          </a:p>
        </p:txBody>
      </p:sp>
      <p:sp>
        <p:nvSpPr>
          <p:cNvPr id="13" name="Tijdelijke aanduiding voor voettekst 12">
            <a:extLst>
              <a:ext uri="{FF2B5EF4-FFF2-40B4-BE49-F238E27FC236}">
                <a16:creationId xmlns:a16="http://schemas.microsoft.com/office/drawing/2014/main" id="{CA70C39F-DB13-8257-8950-4EE1307514AD}"/>
              </a:ext>
            </a:extLst>
          </p:cNvPr>
          <p:cNvSpPr>
            <a:spLocks noGrp="1"/>
          </p:cNvSpPr>
          <p:nvPr>
            <p:ph type="ftr" sz="quarter" idx="5"/>
          </p:nvPr>
        </p:nvSpPr>
        <p:spPr/>
        <p:txBody>
          <a:bodyPr/>
          <a:lstStyle/>
          <a:p>
            <a:r>
              <a:rPr lang="nl-NL"/>
              <a:t>NVVC 2024</a:t>
            </a:r>
            <a:endParaRPr lang="nl-NL" dirty="0"/>
          </a:p>
        </p:txBody>
      </p:sp>
      <p:sp>
        <p:nvSpPr>
          <p:cNvPr id="14" name="Tijdelijke aanduiding voor dianummer 13">
            <a:extLst>
              <a:ext uri="{FF2B5EF4-FFF2-40B4-BE49-F238E27FC236}">
                <a16:creationId xmlns:a16="http://schemas.microsoft.com/office/drawing/2014/main" id="{57AEE3A7-F9EE-5F1A-708C-9FDAE612C1D6}"/>
              </a:ext>
            </a:extLst>
          </p:cNvPr>
          <p:cNvSpPr>
            <a:spLocks noGrp="1"/>
          </p:cNvSpPr>
          <p:nvPr>
            <p:ph type="sldNum" sz="quarter" idx="7"/>
          </p:nvPr>
        </p:nvSpPr>
        <p:spPr/>
        <p:txBody>
          <a:bodyPr/>
          <a:lstStyle/>
          <a:p>
            <a:fld id="{B6F15528-21DE-4FAA-801E-634DDDAF4B2B}" type="slidenum">
              <a:rPr lang="en-NL" smtClean="0"/>
              <a:pPr/>
              <a:t>30</a:t>
            </a:fld>
            <a:endParaRPr lang="en-NL" dirty="0"/>
          </a:p>
        </p:txBody>
      </p:sp>
      <p:sp>
        <p:nvSpPr>
          <p:cNvPr id="23" name="Rechthoek 22">
            <a:extLst>
              <a:ext uri="{FF2B5EF4-FFF2-40B4-BE49-F238E27FC236}">
                <a16:creationId xmlns:a16="http://schemas.microsoft.com/office/drawing/2014/main" id="{0594270C-82AD-C204-D533-BDA28A54051C}"/>
              </a:ext>
            </a:extLst>
          </p:cNvPr>
          <p:cNvSpPr/>
          <p:nvPr/>
        </p:nvSpPr>
        <p:spPr>
          <a:xfrm>
            <a:off x="16761693" y="10401650"/>
            <a:ext cx="2872902" cy="701410"/>
          </a:xfrm>
          <a:prstGeom prst="rect">
            <a:avLst/>
          </a:prstGeom>
        </p:spPr>
        <p:txBody>
          <a:bodyPr wrap="none">
            <a:spAutoFit/>
          </a:bodyPr>
          <a:lstStyle/>
          <a:p>
            <a:pPr defTabSz="2010411" fontAlgn="base">
              <a:spcBef>
                <a:spcPct val="0"/>
              </a:spcBef>
              <a:spcAft>
                <a:spcPct val="0"/>
              </a:spcAft>
            </a:pPr>
            <a:r>
              <a:rPr lang="nl-NL" sz="3958" i="1" dirty="0">
                <a:latin typeface="Campton Medium" panose="020B0004020102020203" pitchFamily="34" charset="0"/>
                <a:cs typeface="Arial" charset="0"/>
              </a:rPr>
              <a:t>Hartstichting</a:t>
            </a:r>
            <a:endParaRPr lang="nl-NL" sz="3958" dirty="0">
              <a:latin typeface="Campton Medium" panose="020B0004020102020203" pitchFamily="34" charset="0"/>
              <a:cs typeface="Arial" charset="0"/>
            </a:endParaRPr>
          </a:p>
        </p:txBody>
      </p:sp>
    </p:spTree>
    <p:extLst>
      <p:ext uri="{BB962C8B-B14F-4D97-AF65-F5344CB8AC3E}">
        <p14:creationId xmlns:p14="http://schemas.microsoft.com/office/powerpoint/2010/main" val="117477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733E2B8-7DD1-4519-8491-BD6767A64555}"/>
              </a:ext>
            </a:extLst>
          </p:cNvPr>
          <p:cNvSpPr>
            <a:spLocks noGrp="1" noChangeArrowheads="1"/>
          </p:cNvSpPr>
          <p:nvPr>
            <p:ph type="title"/>
          </p:nvPr>
        </p:nvSpPr>
        <p:spPr>
          <a:xfrm>
            <a:off x="978058" y="956807"/>
            <a:ext cx="14782272" cy="1884759"/>
          </a:xfrm>
        </p:spPr>
        <p:txBody>
          <a:bodyPr/>
          <a:lstStyle/>
          <a:p>
            <a:pPr eaLnBrk="1" hangingPunct="1"/>
            <a:r>
              <a:rPr lang="nl-NL" altLang="nl-NL" sz="6000" dirty="0">
                <a:latin typeface="+mj-lt"/>
              </a:rPr>
              <a:t>Niet-medicamenteuze behandeling</a:t>
            </a:r>
          </a:p>
        </p:txBody>
      </p:sp>
      <p:sp>
        <p:nvSpPr>
          <p:cNvPr id="64516" name="Text Box 5">
            <a:extLst>
              <a:ext uri="{FF2B5EF4-FFF2-40B4-BE49-F238E27FC236}">
                <a16:creationId xmlns:a16="http://schemas.microsoft.com/office/drawing/2014/main" id="{1995E2F3-53C5-430F-B8F1-FFDC0F35126B}"/>
              </a:ext>
            </a:extLst>
          </p:cNvPr>
          <p:cNvSpPr txBox="1">
            <a:spLocks noChangeArrowheads="1"/>
          </p:cNvSpPr>
          <p:nvPr/>
        </p:nvSpPr>
        <p:spPr bwMode="auto">
          <a:xfrm>
            <a:off x="4232857" y="2568383"/>
            <a:ext cx="18473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nl-NL" altLang="nl-NL" sz="2968">
              <a:latin typeface="Calisto MT" panose="02040603050505030304" pitchFamily="18" charset="0"/>
            </a:endParaRPr>
          </a:p>
        </p:txBody>
      </p:sp>
      <p:sp>
        <p:nvSpPr>
          <p:cNvPr id="39941" name="Text Box 6">
            <a:extLst>
              <a:ext uri="{FF2B5EF4-FFF2-40B4-BE49-F238E27FC236}">
                <a16:creationId xmlns:a16="http://schemas.microsoft.com/office/drawing/2014/main" id="{668443A6-16F9-4E48-8C9E-E22A211931EA}"/>
              </a:ext>
            </a:extLst>
          </p:cNvPr>
          <p:cNvSpPr txBox="1">
            <a:spLocks noChangeArrowheads="1"/>
          </p:cNvSpPr>
          <p:nvPr/>
        </p:nvSpPr>
        <p:spPr bwMode="auto">
          <a:xfrm>
            <a:off x="1339082" y="2841566"/>
            <a:ext cx="12065079" cy="495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SzPct val="60000"/>
              <a:buFont typeface="Webdings" panose="05030102010509060703" pitchFamily="18" charset="2"/>
              <a:buChar char="Y"/>
            </a:pPr>
            <a:r>
              <a:rPr lang="nl-NL" altLang="nl-NL" sz="3600" dirty="0">
                <a:latin typeface="+mj-lt"/>
              </a:rPr>
              <a:t>Dieet (zout, vocht, alcohol, overgewicht)</a:t>
            </a:r>
          </a:p>
          <a:p>
            <a:pPr eaLnBrk="1" hangingPunct="1">
              <a:lnSpc>
                <a:spcPct val="150000"/>
              </a:lnSpc>
              <a:spcBef>
                <a:spcPct val="0"/>
              </a:spcBef>
              <a:buSzPct val="60000"/>
              <a:buFont typeface="Webdings" panose="05030102010509060703" pitchFamily="18" charset="2"/>
              <a:buChar char="Y"/>
            </a:pPr>
            <a:r>
              <a:rPr lang="nl-NL" altLang="nl-NL" sz="3600" dirty="0">
                <a:latin typeface="+mj-lt"/>
              </a:rPr>
              <a:t>Stoppen met roken</a:t>
            </a:r>
          </a:p>
          <a:p>
            <a:pPr eaLnBrk="1" hangingPunct="1">
              <a:lnSpc>
                <a:spcPct val="150000"/>
              </a:lnSpc>
              <a:spcBef>
                <a:spcPct val="0"/>
              </a:spcBef>
              <a:buSzPct val="60000"/>
              <a:buFont typeface="Webdings" panose="05030102010509060703" pitchFamily="18" charset="2"/>
              <a:buChar char="Y"/>
            </a:pPr>
            <a:r>
              <a:rPr lang="nl-NL" altLang="nl-NL" sz="3600" dirty="0">
                <a:latin typeface="+mj-lt"/>
              </a:rPr>
              <a:t>Bewegen</a:t>
            </a:r>
          </a:p>
          <a:p>
            <a:pPr eaLnBrk="1" hangingPunct="1">
              <a:lnSpc>
                <a:spcPct val="150000"/>
              </a:lnSpc>
              <a:spcBef>
                <a:spcPct val="0"/>
              </a:spcBef>
              <a:buSzPct val="60000"/>
              <a:buFont typeface="Webdings" panose="05030102010509060703" pitchFamily="18" charset="2"/>
              <a:buChar char="Y"/>
            </a:pPr>
            <a:r>
              <a:rPr lang="nl-NL" altLang="nl-NL" sz="3600" dirty="0">
                <a:latin typeface="+mj-lt"/>
              </a:rPr>
              <a:t>Influenzavaccinatie</a:t>
            </a:r>
          </a:p>
          <a:p>
            <a:pPr eaLnBrk="1" hangingPunct="1">
              <a:lnSpc>
                <a:spcPct val="150000"/>
              </a:lnSpc>
              <a:spcBef>
                <a:spcPct val="0"/>
              </a:spcBef>
              <a:buSzPct val="60000"/>
              <a:buFont typeface="Webdings" panose="05030102010509060703" pitchFamily="18" charset="2"/>
              <a:buChar char="Y"/>
            </a:pPr>
            <a:r>
              <a:rPr lang="nl-NL" altLang="nl-NL" sz="3600" dirty="0">
                <a:latin typeface="+mj-lt"/>
              </a:rPr>
              <a:t>Zelfmonitoring door dagelijks wegen</a:t>
            </a:r>
          </a:p>
          <a:p>
            <a:pPr eaLnBrk="1" hangingPunct="1">
              <a:spcBef>
                <a:spcPct val="0"/>
              </a:spcBef>
              <a:buFontTx/>
              <a:buNone/>
            </a:pPr>
            <a:endParaRPr lang="nl-NL" altLang="nl-NL" sz="4617" dirty="0">
              <a:latin typeface="Trebuchet MS" panose="020B06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animEffect transition="in" filter="fade">
                                      <p:cBhvr>
                                        <p:cTn id="7" dur="1000"/>
                                        <p:tgtEl>
                                          <p:spTgt spid="39941">
                                            <p:txEl>
                                              <p:pRg st="0" end="0"/>
                                            </p:txEl>
                                          </p:spTgt>
                                        </p:tgtEl>
                                      </p:cBhvr>
                                    </p:animEffect>
                                    <p:anim calcmode="lin" valueType="num">
                                      <p:cBhvr>
                                        <p:cTn id="8" dur="1000" fill="hold"/>
                                        <p:tgtEl>
                                          <p:spTgt spid="399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94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941">
                                            <p:txEl>
                                              <p:pRg st="1" end="1"/>
                                            </p:txEl>
                                          </p:spTgt>
                                        </p:tgtEl>
                                        <p:attrNameLst>
                                          <p:attrName>style.visibility</p:attrName>
                                        </p:attrNameLst>
                                      </p:cBhvr>
                                      <p:to>
                                        <p:strVal val="visible"/>
                                      </p:to>
                                    </p:set>
                                    <p:animEffect transition="in" filter="fade">
                                      <p:cBhvr>
                                        <p:cTn id="12" dur="1000"/>
                                        <p:tgtEl>
                                          <p:spTgt spid="39941">
                                            <p:txEl>
                                              <p:pRg st="1" end="1"/>
                                            </p:txEl>
                                          </p:spTgt>
                                        </p:tgtEl>
                                      </p:cBhvr>
                                    </p:animEffect>
                                    <p:anim calcmode="lin" valueType="num">
                                      <p:cBhvr>
                                        <p:cTn id="13" dur="1000" fill="hold"/>
                                        <p:tgtEl>
                                          <p:spTgt spid="3994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994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941">
                                            <p:txEl>
                                              <p:pRg st="2" end="2"/>
                                            </p:txEl>
                                          </p:spTgt>
                                        </p:tgtEl>
                                        <p:attrNameLst>
                                          <p:attrName>style.visibility</p:attrName>
                                        </p:attrNameLst>
                                      </p:cBhvr>
                                      <p:to>
                                        <p:strVal val="visible"/>
                                      </p:to>
                                    </p:set>
                                    <p:animEffect transition="in" filter="fade">
                                      <p:cBhvr>
                                        <p:cTn id="17" dur="1000"/>
                                        <p:tgtEl>
                                          <p:spTgt spid="39941">
                                            <p:txEl>
                                              <p:pRg st="2" end="2"/>
                                            </p:txEl>
                                          </p:spTgt>
                                        </p:tgtEl>
                                      </p:cBhvr>
                                    </p:animEffect>
                                    <p:anim calcmode="lin" valueType="num">
                                      <p:cBhvr>
                                        <p:cTn id="18" dur="1000" fill="hold"/>
                                        <p:tgtEl>
                                          <p:spTgt spid="3994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994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941">
                                            <p:txEl>
                                              <p:pRg st="3" end="3"/>
                                            </p:txEl>
                                          </p:spTgt>
                                        </p:tgtEl>
                                        <p:attrNameLst>
                                          <p:attrName>style.visibility</p:attrName>
                                        </p:attrNameLst>
                                      </p:cBhvr>
                                      <p:to>
                                        <p:strVal val="visible"/>
                                      </p:to>
                                    </p:set>
                                    <p:animEffect transition="in" filter="fade">
                                      <p:cBhvr>
                                        <p:cTn id="22" dur="1000"/>
                                        <p:tgtEl>
                                          <p:spTgt spid="39941">
                                            <p:txEl>
                                              <p:pRg st="3" end="3"/>
                                            </p:txEl>
                                          </p:spTgt>
                                        </p:tgtEl>
                                      </p:cBhvr>
                                    </p:animEffect>
                                    <p:anim calcmode="lin" valueType="num">
                                      <p:cBhvr>
                                        <p:cTn id="23" dur="1000" fill="hold"/>
                                        <p:tgtEl>
                                          <p:spTgt spid="3994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994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9941">
                                            <p:txEl>
                                              <p:pRg st="4" end="4"/>
                                            </p:txEl>
                                          </p:spTgt>
                                        </p:tgtEl>
                                        <p:attrNameLst>
                                          <p:attrName>style.visibility</p:attrName>
                                        </p:attrNameLst>
                                      </p:cBhvr>
                                      <p:to>
                                        <p:strVal val="visible"/>
                                      </p:to>
                                    </p:set>
                                    <p:animEffect transition="in" filter="fade">
                                      <p:cBhvr>
                                        <p:cTn id="27" dur="1000"/>
                                        <p:tgtEl>
                                          <p:spTgt spid="39941">
                                            <p:txEl>
                                              <p:pRg st="4" end="4"/>
                                            </p:txEl>
                                          </p:spTgt>
                                        </p:tgtEl>
                                      </p:cBhvr>
                                    </p:animEffect>
                                    <p:anim calcmode="lin" valueType="num">
                                      <p:cBhvr>
                                        <p:cTn id="28" dur="1000" fill="hold"/>
                                        <p:tgtEl>
                                          <p:spTgt spid="3994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994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9DA3D32-8CBE-4213-BB41-B69AB2426B34}"/>
              </a:ext>
            </a:extLst>
          </p:cNvPr>
          <p:cNvSpPr>
            <a:spLocks noGrp="1" noChangeArrowheads="1"/>
          </p:cNvSpPr>
          <p:nvPr>
            <p:ph type="title"/>
          </p:nvPr>
        </p:nvSpPr>
        <p:spPr>
          <a:xfrm>
            <a:off x="1267074" y="667917"/>
            <a:ext cx="17065896" cy="1884759"/>
          </a:xfrm>
        </p:spPr>
        <p:txBody>
          <a:bodyPr>
            <a:noAutofit/>
          </a:bodyPr>
          <a:lstStyle/>
          <a:p>
            <a:pPr eaLnBrk="1" hangingPunct="1"/>
            <a:r>
              <a:rPr lang="nl-NL" altLang="nl-NL" sz="6000" dirty="0">
                <a:latin typeface="+mj-lt"/>
              </a:rPr>
              <a:t>Medicamenteuze behandeling </a:t>
            </a:r>
            <a:r>
              <a:rPr lang="nl-NL" altLang="nl-NL" sz="6000" u="sng" dirty="0">
                <a:latin typeface="+mj-lt"/>
              </a:rPr>
              <a:t>HF-</a:t>
            </a:r>
            <a:r>
              <a:rPr lang="nl-NL" altLang="nl-NL" sz="6000" u="sng" dirty="0" err="1">
                <a:latin typeface="+mj-lt"/>
              </a:rPr>
              <a:t>rEF</a:t>
            </a:r>
            <a:r>
              <a:rPr lang="nl-NL" altLang="nl-NL" sz="6000" dirty="0">
                <a:latin typeface="+mj-lt"/>
              </a:rPr>
              <a:t> (en </a:t>
            </a:r>
            <a:r>
              <a:rPr lang="nl-NL" altLang="nl-NL" sz="6000" u="sng" dirty="0">
                <a:latin typeface="+mj-lt"/>
              </a:rPr>
              <a:t>HF-</a:t>
            </a:r>
            <a:r>
              <a:rPr lang="nl-NL" altLang="nl-NL" sz="6000" u="sng" dirty="0" err="1">
                <a:latin typeface="+mj-lt"/>
              </a:rPr>
              <a:t>mrEF</a:t>
            </a:r>
            <a:r>
              <a:rPr lang="nl-NL" altLang="nl-NL" sz="6000" dirty="0">
                <a:latin typeface="+mj-lt"/>
              </a:rPr>
              <a:t>)</a:t>
            </a:r>
          </a:p>
        </p:txBody>
      </p:sp>
      <p:graphicFrame>
        <p:nvGraphicFramePr>
          <p:cNvPr id="43011" name="Group 3">
            <a:extLst>
              <a:ext uri="{FF2B5EF4-FFF2-40B4-BE49-F238E27FC236}">
                <a16:creationId xmlns:a16="http://schemas.microsoft.com/office/drawing/2014/main" id="{A0E68F48-A351-4C63-86B2-77DE6CB5DAF1}"/>
              </a:ext>
            </a:extLst>
          </p:cNvPr>
          <p:cNvGraphicFramePr>
            <a:graphicFrameLocks noGrp="1"/>
          </p:cNvGraphicFramePr>
          <p:nvPr>
            <p:ph type="tbl" idx="1"/>
            <p:extLst>
              <p:ext uri="{D42A27DB-BD31-4B8C-83A1-F6EECF244321}">
                <p14:modId xmlns:p14="http://schemas.microsoft.com/office/powerpoint/2010/main" val="2331075140"/>
              </p:ext>
            </p:extLst>
          </p:nvPr>
        </p:nvGraphicFramePr>
        <p:xfrm>
          <a:off x="4003378" y="3099571"/>
          <a:ext cx="11953328" cy="7235624"/>
        </p:xfrm>
        <a:graphic>
          <a:graphicData uri="http://schemas.openxmlformats.org/drawingml/2006/table">
            <a:tbl>
              <a:tblPr>
                <a:tableStyleId>{35758FB7-9AC5-4552-8A53-C91805E547FA}</a:tableStyleId>
              </a:tblPr>
              <a:tblGrid>
                <a:gridCol w="5470167">
                  <a:extLst>
                    <a:ext uri="{9D8B030D-6E8A-4147-A177-3AD203B41FA5}">
                      <a16:colId xmlns:a16="http://schemas.microsoft.com/office/drawing/2014/main" val="20000"/>
                    </a:ext>
                  </a:extLst>
                </a:gridCol>
                <a:gridCol w="6483161">
                  <a:extLst>
                    <a:ext uri="{9D8B030D-6E8A-4147-A177-3AD203B41FA5}">
                      <a16:colId xmlns:a16="http://schemas.microsoft.com/office/drawing/2014/main" val="20001"/>
                    </a:ext>
                  </a:extLst>
                </a:gridCol>
              </a:tblGrid>
              <a:tr h="6158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b="1" u="none" strike="noStrike" cap="none" normalizeH="0" baseline="0" dirty="0">
                          <a:ln>
                            <a:noFill/>
                          </a:ln>
                          <a:effectLst/>
                          <a:latin typeface="+mj-lt"/>
                        </a:rPr>
                        <a:t>Wanneer toedienen?</a:t>
                      </a:r>
                      <a:endParaRPr kumimoji="0" lang="nl-NL" sz="3200" b="1"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b="1" u="none" strike="noStrike" cap="none" normalizeH="0" baseline="0" dirty="0">
                          <a:ln>
                            <a:noFill/>
                          </a:ln>
                          <a:effectLst/>
                          <a:latin typeface="+mj-lt"/>
                        </a:rPr>
                        <a:t>Welke medicatie:</a:t>
                      </a:r>
                      <a:endParaRPr kumimoji="0" lang="nl-NL" sz="3200" b="1"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extLst>
                  <a:ext uri="{0D108BD9-81ED-4DB2-BD59-A6C34878D82A}">
                    <a16:rowId xmlns:a16="http://schemas.microsoft.com/office/drawing/2014/main" val="10000"/>
                  </a:ext>
                </a:extLst>
              </a:tr>
              <a:tr h="227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Altijd toedienen tenzij contra-indicaties</a:t>
                      </a:r>
                      <a:endParaRPr kumimoji="0" lang="nl-NL" sz="3200" b="0"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ACE-remmer of ARB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Bètablokkers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Diuretica (indien overvulling)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b="0" i="0" u="none" strike="noStrike" cap="none" normalizeH="0" baseline="0" dirty="0">
                          <a:ln>
                            <a:noFill/>
                          </a:ln>
                          <a:solidFill>
                            <a:schemeClr val="tx1"/>
                          </a:solidFill>
                          <a:effectLst/>
                          <a:latin typeface="+mj-lt"/>
                        </a:rPr>
                        <a:t>SGLT2-remmers</a:t>
                      </a:r>
                    </a:p>
                  </a:txBody>
                  <a:tcPr marL="150781" marR="150781" marT="75397" marB="75397" horzOverflow="overflow">
                    <a:solidFill>
                      <a:schemeClr val="bg1"/>
                    </a:solidFill>
                  </a:tcPr>
                </a:tc>
                <a:extLst>
                  <a:ext uri="{0D108BD9-81ED-4DB2-BD59-A6C34878D82A}">
                    <a16:rowId xmlns:a16="http://schemas.microsoft.com/office/drawing/2014/main" val="10001"/>
                  </a:ext>
                </a:extLst>
              </a:tr>
              <a:tr h="2831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Bij aanhoudende symptomen</a:t>
                      </a:r>
                      <a:endParaRPr kumimoji="0" lang="nl-NL" sz="3200" b="0"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b="0" i="0" u="none" strike="noStrike" cap="none" normalizeH="0" baseline="0" dirty="0">
                          <a:ln>
                            <a:noFill/>
                          </a:ln>
                          <a:solidFill>
                            <a:schemeClr val="tx1"/>
                          </a:solidFill>
                          <a:effectLst/>
                          <a:latin typeface="+mj-lt"/>
                        </a:rPr>
                        <a:t>ARNI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b="0" i="0" u="none" strike="noStrike" cap="none" normalizeH="0" baseline="0" dirty="0" err="1">
                          <a:ln>
                            <a:noFill/>
                          </a:ln>
                          <a:solidFill>
                            <a:schemeClr val="tx1"/>
                          </a:solidFill>
                          <a:effectLst/>
                          <a:latin typeface="+mj-lt"/>
                        </a:rPr>
                        <a:t>Ivabradine</a:t>
                      </a:r>
                      <a:endParaRPr kumimoji="0" lang="nl-NL" sz="3200" b="0" i="0" u="none" strike="noStrike" cap="none" normalizeH="0" baseline="0" dirty="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err="1">
                          <a:ln>
                            <a:noFill/>
                          </a:ln>
                          <a:effectLst/>
                          <a:latin typeface="+mj-lt"/>
                        </a:rPr>
                        <a:t>Aldosteronantagonist</a:t>
                      </a:r>
                      <a:endParaRPr kumimoji="0" lang="nl-NL" sz="3200" u="none" strike="noStrike" cap="none" normalizeH="0" baseline="0" dirty="0">
                        <a:ln>
                          <a:noFill/>
                        </a:ln>
                        <a:effectLst/>
                        <a:latin typeface="+mj-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Digoxine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Nitraten</a:t>
                      </a:r>
                      <a:endParaRPr kumimoji="0" lang="nl-NL" sz="3200" b="0"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extLst>
                  <a:ext uri="{0D108BD9-81ED-4DB2-BD59-A6C34878D82A}">
                    <a16:rowId xmlns:a16="http://schemas.microsoft.com/office/drawing/2014/main" val="10002"/>
                  </a:ext>
                </a:extLst>
              </a:tr>
              <a:tr h="11628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Stoppen!</a:t>
                      </a:r>
                      <a:endParaRPr kumimoji="0" lang="nl-NL" sz="3200" b="0"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Anti-arrhytmica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3200" u="none" strike="noStrike" cap="none" normalizeH="0" baseline="0" dirty="0">
                          <a:ln>
                            <a:noFill/>
                          </a:ln>
                          <a:effectLst/>
                          <a:latin typeface="+mj-lt"/>
                        </a:rPr>
                        <a:t>Calciumantagonisten</a:t>
                      </a:r>
                      <a:endParaRPr kumimoji="0" lang="nl-NL" sz="3200" b="0" i="0" u="none" strike="noStrike" cap="none" normalizeH="0" baseline="0" dirty="0">
                        <a:ln>
                          <a:noFill/>
                        </a:ln>
                        <a:solidFill>
                          <a:schemeClr val="tx1"/>
                        </a:solidFill>
                        <a:effectLst/>
                        <a:latin typeface="+mj-lt"/>
                      </a:endParaRPr>
                    </a:p>
                  </a:txBody>
                  <a:tcPr marL="150781" marR="150781" marT="75397" marB="75397" horzOverflow="overflow">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ransition spd="slow">
    <p:blinds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6F324CA-A948-4C0C-E635-E14AC66E5CCF}"/>
              </a:ext>
            </a:extLst>
          </p:cNvPr>
          <p:cNvPicPr>
            <a:picLocks noChangeAspect="1"/>
          </p:cNvPicPr>
          <p:nvPr/>
        </p:nvPicPr>
        <p:blipFill>
          <a:blip r:embed="rId3"/>
          <a:stretch>
            <a:fillRect/>
          </a:stretch>
        </p:blipFill>
        <p:spPr>
          <a:xfrm>
            <a:off x="10502508" y="192400"/>
            <a:ext cx="8750308" cy="10924550"/>
          </a:xfrm>
          <a:prstGeom prst="rect">
            <a:avLst/>
          </a:prstGeom>
        </p:spPr>
      </p:pic>
      <p:sp>
        <p:nvSpPr>
          <p:cNvPr id="5123" name="Title 1"/>
          <p:cNvSpPr>
            <a:spLocks noGrp="1"/>
          </p:cNvSpPr>
          <p:nvPr>
            <p:ph type="title"/>
          </p:nvPr>
        </p:nvSpPr>
        <p:spPr>
          <a:xfrm>
            <a:off x="960671" y="734393"/>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nl-NL" sz="6000" b="0" dirty="0" err="1">
                <a:solidFill>
                  <a:srgbClr val="FF0000"/>
                </a:solidFill>
                <a:latin typeface="+mj-lt"/>
                <a:cs typeface="+mj-cs"/>
              </a:rPr>
              <a:t>Guidelines</a:t>
            </a:r>
            <a:r>
              <a:rPr lang="nl-NL" sz="6000" b="0" dirty="0">
                <a:solidFill>
                  <a:srgbClr val="FF0000"/>
                </a:solidFill>
                <a:latin typeface="+mj-lt"/>
                <a:cs typeface="+mj-cs"/>
              </a:rPr>
              <a:t> ESC 2021 </a:t>
            </a:r>
            <a:endParaRPr lang="en-US" altLang="en-US" sz="1100" b="0" dirty="0">
              <a:solidFill>
                <a:srgbClr val="FF0000"/>
              </a:solidFill>
              <a:latin typeface="+mj-lt"/>
            </a:endParaRPr>
          </a:p>
        </p:txBody>
      </p:sp>
      <p:sp>
        <p:nvSpPr>
          <p:cNvPr id="7" name="Tekstvak 6">
            <a:extLst>
              <a:ext uri="{FF2B5EF4-FFF2-40B4-BE49-F238E27FC236}">
                <a16:creationId xmlns:a16="http://schemas.microsoft.com/office/drawing/2014/main" id="{1CC8B68A-DA17-3C4B-1AA7-BBE5FFA231C4}"/>
              </a:ext>
            </a:extLst>
          </p:cNvPr>
          <p:cNvSpPr txBox="1"/>
          <p:nvPr/>
        </p:nvSpPr>
        <p:spPr>
          <a:xfrm>
            <a:off x="851284" y="2630339"/>
            <a:ext cx="9856996" cy="1323439"/>
          </a:xfrm>
          <a:prstGeom prst="rect">
            <a:avLst/>
          </a:prstGeom>
          <a:noFill/>
        </p:spPr>
        <p:txBody>
          <a:bodyPr wrap="square">
            <a:spAutoFit/>
          </a:bodyPr>
          <a:lstStyle/>
          <a:p>
            <a:r>
              <a:rPr lang="nl-NL" sz="4000" dirty="0">
                <a:solidFill>
                  <a:srgbClr val="525656"/>
                </a:solidFill>
                <a:latin typeface="+mj-lt"/>
              </a:rPr>
              <a:t>Medicamenteuze </a:t>
            </a:r>
          </a:p>
          <a:p>
            <a:r>
              <a:rPr lang="nl-NL" sz="4000" dirty="0">
                <a:solidFill>
                  <a:srgbClr val="525656"/>
                </a:solidFill>
                <a:latin typeface="+mj-lt"/>
              </a:rPr>
              <a:t>behandeling - HFrEF</a:t>
            </a:r>
          </a:p>
        </p:txBody>
      </p:sp>
      <p:sp>
        <p:nvSpPr>
          <p:cNvPr id="3" name="Tekstvak 2">
            <a:extLst>
              <a:ext uri="{FF2B5EF4-FFF2-40B4-BE49-F238E27FC236}">
                <a16:creationId xmlns:a16="http://schemas.microsoft.com/office/drawing/2014/main" id="{E17E61B7-A06E-CAC9-92D4-99BAB6C8F0F9}"/>
              </a:ext>
            </a:extLst>
          </p:cNvPr>
          <p:cNvSpPr txBox="1"/>
          <p:nvPr/>
        </p:nvSpPr>
        <p:spPr>
          <a:xfrm>
            <a:off x="450457" y="10205625"/>
            <a:ext cx="10052050" cy="369332"/>
          </a:xfrm>
          <a:prstGeom prst="rect">
            <a:avLst/>
          </a:prstGeom>
          <a:noFill/>
        </p:spPr>
        <p:txBody>
          <a:bodyPr wrap="square">
            <a:spAutoFit/>
          </a:bodyPr>
          <a:lstStyle/>
          <a:p>
            <a:r>
              <a:rPr lang="en-US" dirty="0"/>
              <a:t>ESC=European Society of Cardiology</a:t>
            </a:r>
            <a:endParaRPr lang="nl-NL" dirty="0"/>
          </a:p>
        </p:txBody>
      </p:sp>
    </p:spTree>
    <p:extLst>
      <p:ext uri="{BB962C8B-B14F-4D97-AF65-F5344CB8AC3E}">
        <p14:creationId xmlns:p14="http://schemas.microsoft.com/office/powerpoint/2010/main" val="343470410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New picture"/>
          <p:cNvPicPr/>
          <p:nvPr/>
        </p:nvPicPr>
        <p:blipFill>
          <a:blip r:embed="rId3"/>
          <a:stretch>
            <a:fillRect/>
          </a:stretch>
        </p:blipFill>
        <p:spPr>
          <a:xfrm>
            <a:off x="17684898" y="10047163"/>
            <a:ext cx="1849402" cy="837671"/>
          </a:xfrm>
          <a:prstGeom prst="rect">
            <a:avLst/>
          </a:prstGeom>
        </p:spPr>
      </p:pic>
      <p:pic>
        <p:nvPicPr>
          <p:cNvPr id="5" name="Afbeelding 4">
            <a:extLst>
              <a:ext uri="{FF2B5EF4-FFF2-40B4-BE49-F238E27FC236}">
                <a16:creationId xmlns:a16="http://schemas.microsoft.com/office/drawing/2014/main" id="{E2BC71B3-C2AF-CEE5-7C46-3F055AC8BC91}"/>
              </a:ext>
            </a:extLst>
          </p:cNvPr>
          <p:cNvPicPr>
            <a:picLocks noChangeAspect="1"/>
          </p:cNvPicPr>
          <p:nvPr/>
        </p:nvPicPr>
        <p:blipFill>
          <a:blip r:embed="rId4"/>
          <a:stretch>
            <a:fillRect/>
          </a:stretch>
        </p:blipFill>
        <p:spPr>
          <a:xfrm>
            <a:off x="3931370" y="3998491"/>
            <a:ext cx="11469119" cy="4148403"/>
          </a:xfrm>
          <a:prstGeom prst="rect">
            <a:avLst/>
          </a:prstGeom>
        </p:spPr>
      </p:pic>
      <p:sp>
        <p:nvSpPr>
          <p:cNvPr id="6" name="Title 1">
            <a:extLst>
              <a:ext uri="{FF2B5EF4-FFF2-40B4-BE49-F238E27FC236}">
                <a16:creationId xmlns:a16="http://schemas.microsoft.com/office/drawing/2014/main" id="{FFCD3536-4546-B9B8-EB78-8945E390EF99}"/>
              </a:ext>
            </a:extLst>
          </p:cNvPr>
          <p:cNvSpPr txBox="1">
            <a:spLocks/>
          </p:cNvSpPr>
          <p:nvPr/>
        </p:nvSpPr>
        <p:spPr>
          <a:xfrm>
            <a:off x="960671" y="734393"/>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err="1">
                <a:solidFill>
                  <a:srgbClr val="FF0000"/>
                </a:solidFill>
                <a:latin typeface="+mj-lt"/>
                <a:cs typeface="+mj-cs"/>
              </a:rPr>
              <a:t>Guidelines</a:t>
            </a:r>
            <a:r>
              <a:rPr lang="nl-NL" sz="6000" b="0" dirty="0">
                <a:solidFill>
                  <a:srgbClr val="FF0000"/>
                </a:solidFill>
                <a:latin typeface="+mj-lt"/>
                <a:cs typeface="+mj-cs"/>
              </a:rPr>
              <a:t> ESC 2021 </a:t>
            </a:r>
            <a:endParaRPr lang="nl-NL" sz="1100" b="0" dirty="0">
              <a:solidFill>
                <a:srgbClr val="FF0000"/>
              </a:solidFill>
              <a:latin typeface="+mj-lt"/>
            </a:endParaRPr>
          </a:p>
        </p:txBody>
      </p:sp>
      <p:sp>
        <p:nvSpPr>
          <p:cNvPr id="8" name="Tekstvak 7">
            <a:extLst>
              <a:ext uri="{FF2B5EF4-FFF2-40B4-BE49-F238E27FC236}">
                <a16:creationId xmlns:a16="http://schemas.microsoft.com/office/drawing/2014/main" id="{76386BFD-4B79-36BB-2671-7E0C0F55EAE5}"/>
              </a:ext>
            </a:extLst>
          </p:cNvPr>
          <p:cNvSpPr txBox="1"/>
          <p:nvPr/>
        </p:nvSpPr>
        <p:spPr>
          <a:xfrm>
            <a:off x="915134" y="2198291"/>
            <a:ext cx="12525334" cy="707886"/>
          </a:xfrm>
          <a:prstGeom prst="rect">
            <a:avLst/>
          </a:prstGeom>
          <a:noFill/>
        </p:spPr>
        <p:txBody>
          <a:bodyPr wrap="square">
            <a:spAutoFit/>
          </a:bodyPr>
          <a:lstStyle/>
          <a:p>
            <a:r>
              <a:rPr lang="nl-NL" sz="4000" dirty="0">
                <a:solidFill>
                  <a:srgbClr val="525656"/>
                </a:solidFill>
                <a:latin typeface="+mj-lt"/>
              </a:rPr>
              <a:t>Medicamenteuze behandeling - HFrEF</a:t>
            </a:r>
          </a:p>
        </p:txBody>
      </p:sp>
    </p:spTree>
    <p:extLst>
      <p:ext uri="{BB962C8B-B14F-4D97-AF65-F5344CB8AC3E}">
        <p14:creationId xmlns:p14="http://schemas.microsoft.com/office/powerpoint/2010/main" val="60886209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10236200" cy="863600"/>
          </a:xfrm>
          <a:prstGeom prst="rect">
            <a:avLst/>
          </a:prstGeom>
          <a:noFill/>
          <a:ln>
            <a:noFill/>
            <a:miter lim="800000"/>
          </a:ln>
        </p:spPr>
        <p:txBody>
          <a:bodyPr vert="horz" lIns="180000" tIns="0" rIns="180000" bIns="0" rtlCol="0" anchor="ctr" anchorCtr="0">
            <a:noAutofit/>
          </a:bodyPr>
          <a:lstStyle>
            <a:defPPr>
              <a:defRPr lang="nl-NL"/>
            </a:defPPr>
            <a:lvl1pPr marL="0" algn="ctr" defTabSz="914400" rtl="0" eaLnBrk="0" latinLnBrk="0" hangingPunct="0">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spcAft>
                <a:spcPts val="989"/>
              </a:spcAft>
              <a:buNone/>
            </a:pPr>
            <a:endParaRPr lang="en-US" altLang="en-US" sz="1319" dirty="0">
              <a:solidFill>
                <a:srgbClr val="333333"/>
              </a:solidFill>
            </a:endParaRPr>
          </a:p>
        </p:txBody>
      </p:sp>
      <p:pic>
        <p:nvPicPr>
          <p:cNvPr id="5125" name="New picture"/>
          <p:cNvPicPr/>
          <p:nvPr/>
        </p:nvPicPr>
        <p:blipFill>
          <a:blip r:embed="rId3"/>
          <a:stretch>
            <a:fillRect/>
          </a:stretch>
        </p:blipFill>
        <p:spPr>
          <a:xfrm>
            <a:off x="10244646" y="3749125"/>
            <a:ext cx="9560433" cy="2815562"/>
          </a:xfrm>
          <a:prstGeom prst="rect">
            <a:avLst/>
          </a:prstGeom>
        </p:spPr>
      </p:pic>
      <p:pic>
        <p:nvPicPr>
          <p:cNvPr id="5126" name="New picture"/>
          <p:cNvPicPr/>
          <p:nvPr/>
        </p:nvPicPr>
        <p:blipFill>
          <a:blip r:embed="rId4"/>
          <a:stretch>
            <a:fillRect/>
          </a:stretch>
        </p:blipFill>
        <p:spPr>
          <a:xfrm>
            <a:off x="17468874" y="9794447"/>
            <a:ext cx="1849402" cy="837671"/>
          </a:xfrm>
          <a:prstGeom prst="rect">
            <a:avLst/>
          </a:prstGeom>
        </p:spPr>
      </p:pic>
      <p:sp>
        <p:nvSpPr>
          <p:cNvPr id="3" name="Tekstvak 2">
            <a:extLst>
              <a:ext uri="{FF2B5EF4-FFF2-40B4-BE49-F238E27FC236}">
                <a16:creationId xmlns:a16="http://schemas.microsoft.com/office/drawing/2014/main" id="{F817FD63-6ADB-FCDF-ED24-3DAE79B213A2}"/>
              </a:ext>
            </a:extLst>
          </p:cNvPr>
          <p:cNvSpPr txBox="1"/>
          <p:nvPr/>
        </p:nvSpPr>
        <p:spPr>
          <a:xfrm>
            <a:off x="10484098" y="7090628"/>
            <a:ext cx="11751976" cy="954107"/>
          </a:xfrm>
          <a:prstGeom prst="rect">
            <a:avLst/>
          </a:prstGeom>
          <a:noFill/>
        </p:spPr>
        <p:txBody>
          <a:bodyPr wrap="square">
            <a:spAutoFit/>
          </a:bodyPr>
          <a:lstStyle/>
          <a:p>
            <a:r>
              <a:rPr lang="en-US" sz="2800" dirty="0">
                <a:latin typeface="+mj-lt"/>
              </a:rPr>
              <a:t>Figure 2 Management of patients with heart failure </a:t>
            </a:r>
          </a:p>
          <a:p>
            <a:r>
              <a:rPr lang="en-US" sz="2800" dirty="0">
                <a:latin typeface="+mj-lt"/>
              </a:rPr>
              <a:t>with preserved ejection fraction.</a:t>
            </a:r>
            <a:endParaRPr lang="nl-NL" sz="2800" dirty="0">
              <a:latin typeface="+mj-lt"/>
            </a:endParaRPr>
          </a:p>
        </p:txBody>
      </p:sp>
      <p:pic>
        <p:nvPicPr>
          <p:cNvPr id="2" name="New picture">
            <a:extLst>
              <a:ext uri="{FF2B5EF4-FFF2-40B4-BE49-F238E27FC236}">
                <a16:creationId xmlns:a16="http://schemas.microsoft.com/office/drawing/2014/main" id="{C672729D-55D7-A39E-9476-DCE022BD2B7C}"/>
              </a:ext>
            </a:extLst>
          </p:cNvPr>
          <p:cNvPicPr/>
          <p:nvPr/>
        </p:nvPicPr>
        <p:blipFill>
          <a:blip r:embed="rId5"/>
          <a:stretch>
            <a:fillRect/>
          </a:stretch>
        </p:blipFill>
        <p:spPr>
          <a:xfrm>
            <a:off x="902974" y="3749125"/>
            <a:ext cx="8438698" cy="3163563"/>
          </a:xfrm>
          <a:prstGeom prst="rect">
            <a:avLst/>
          </a:prstGeom>
        </p:spPr>
      </p:pic>
      <p:sp>
        <p:nvSpPr>
          <p:cNvPr id="5" name="Tekstvak 4">
            <a:extLst>
              <a:ext uri="{FF2B5EF4-FFF2-40B4-BE49-F238E27FC236}">
                <a16:creationId xmlns:a16="http://schemas.microsoft.com/office/drawing/2014/main" id="{6A2A3FB8-2584-23E0-FB48-BA4183CCCD74}"/>
              </a:ext>
            </a:extLst>
          </p:cNvPr>
          <p:cNvSpPr txBox="1"/>
          <p:nvPr/>
        </p:nvSpPr>
        <p:spPr>
          <a:xfrm>
            <a:off x="807095" y="7090628"/>
            <a:ext cx="10170485" cy="904222"/>
          </a:xfrm>
          <a:prstGeom prst="rect">
            <a:avLst/>
          </a:prstGeom>
          <a:noFill/>
        </p:spPr>
        <p:txBody>
          <a:bodyPr wrap="square">
            <a:spAutoFit/>
          </a:bodyPr>
          <a:lstStyle/>
          <a:p>
            <a:pPr algn="l" defTabSz="1507846" rtl="0">
              <a:defRPr/>
            </a:pPr>
            <a:r>
              <a:rPr lang="en-US" altLang="en-US" sz="2638" kern="1200" dirty="0">
                <a:solidFill>
                  <a:prstClr val="black"/>
                </a:solidFill>
                <a:latin typeface="+mj-lt"/>
                <a:ea typeface="+mn-ea"/>
                <a:cs typeface="+mn-cs"/>
              </a:rPr>
              <a:t>Figure 1 Management of patients with heart failure </a:t>
            </a:r>
          </a:p>
          <a:p>
            <a:pPr algn="l" defTabSz="1507846" rtl="0">
              <a:defRPr/>
            </a:pPr>
            <a:r>
              <a:rPr lang="en-US" altLang="en-US" sz="2638" kern="1200" dirty="0">
                <a:solidFill>
                  <a:prstClr val="black"/>
                </a:solidFill>
                <a:latin typeface="+mj-lt"/>
                <a:ea typeface="+mn-ea"/>
                <a:cs typeface="+mn-cs"/>
              </a:rPr>
              <a:t>with mildly reduced ejection fraction.</a:t>
            </a:r>
            <a:endParaRPr lang="nl-NL" sz="2638" kern="1200" dirty="0">
              <a:solidFill>
                <a:prstClr val="black"/>
              </a:solidFill>
              <a:latin typeface="+mj-lt"/>
              <a:ea typeface="+mn-ea"/>
              <a:cs typeface="+mn-cs"/>
            </a:endParaRPr>
          </a:p>
        </p:txBody>
      </p:sp>
      <p:sp>
        <p:nvSpPr>
          <p:cNvPr id="7" name="Tekstvak 6">
            <a:extLst>
              <a:ext uri="{FF2B5EF4-FFF2-40B4-BE49-F238E27FC236}">
                <a16:creationId xmlns:a16="http://schemas.microsoft.com/office/drawing/2014/main" id="{3FF8FDE2-8326-FA4B-1F51-EB790EA8C6C4}"/>
              </a:ext>
            </a:extLst>
          </p:cNvPr>
          <p:cNvSpPr txBox="1"/>
          <p:nvPr/>
        </p:nvSpPr>
        <p:spPr>
          <a:xfrm>
            <a:off x="1411090" y="10377715"/>
            <a:ext cx="11150236" cy="677365"/>
          </a:xfrm>
          <a:prstGeom prst="rect">
            <a:avLst/>
          </a:prstGeom>
          <a:noFill/>
        </p:spPr>
        <p:txBody>
          <a:bodyPr wrap="square">
            <a:spAutoFit/>
          </a:bodyPr>
          <a:lstStyle/>
          <a:p>
            <a:pPr algn="ctr" defTabSz="1507846" rtl="0">
              <a:spcBef>
                <a:spcPct val="0"/>
              </a:spcBef>
              <a:spcAft>
                <a:spcPts val="989"/>
              </a:spcAft>
              <a:defRPr/>
            </a:pPr>
            <a:r>
              <a:rPr lang="en-US" altLang="en-US" sz="1649" i="1" kern="1200" dirty="0" err="1">
                <a:solidFill>
                  <a:srgbClr val="333333"/>
                </a:solidFill>
                <a:latin typeface="Calibri" panose="020F0502020204030204"/>
                <a:ea typeface="+mn-ea"/>
                <a:cs typeface="+mn-cs"/>
              </a:rPr>
              <a:t>Eur</a:t>
            </a:r>
            <a:r>
              <a:rPr lang="en-US" altLang="en-US" sz="1649" i="1" kern="1200" dirty="0">
                <a:solidFill>
                  <a:srgbClr val="333333"/>
                </a:solidFill>
                <a:latin typeface="Calibri" panose="020F0502020204030204"/>
                <a:ea typeface="+mn-ea"/>
                <a:cs typeface="+mn-cs"/>
              </a:rPr>
              <a:t> Heart J</a:t>
            </a:r>
            <a:r>
              <a:rPr lang="en-US" altLang="en-US" sz="1649" kern="1200" dirty="0">
                <a:solidFill>
                  <a:srgbClr val="333333"/>
                </a:solidFill>
                <a:latin typeface="Calibri" panose="020F0502020204030204"/>
                <a:ea typeface="+mn-ea"/>
                <a:cs typeface="+mn-cs"/>
              </a:rPr>
              <a:t>, Volume 44, Issue 37, 1 October 2023, Pages 3627–3639, </a:t>
            </a:r>
            <a:r>
              <a:rPr lang="en-US" altLang="en-US" sz="1649" kern="1200" dirty="0">
                <a:solidFill>
                  <a:srgbClr val="333333"/>
                </a:solidFill>
                <a:latin typeface="Calibri" panose="020F0502020204030204"/>
                <a:ea typeface="+mn-ea"/>
                <a:cs typeface="+mn-cs"/>
                <a:hlinkClick r:id="rId6"/>
              </a:rPr>
              <a:t>https://doi.org/10.1093/eurheartj/ehad195</a:t>
            </a:r>
            <a:endParaRPr lang="en-US" altLang="en-US" sz="1649" kern="1200" dirty="0">
              <a:solidFill>
                <a:srgbClr val="333333"/>
              </a:solidFill>
              <a:latin typeface="Calibri" panose="020F0502020204030204"/>
              <a:ea typeface="+mn-ea"/>
              <a:cs typeface="+mn-cs"/>
            </a:endParaRPr>
          </a:p>
          <a:p>
            <a:pPr algn="ctr" defTabSz="1507846" rtl="0">
              <a:spcBef>
                <a:spcPct val="0"/>
              </a:spcBef>
              <a:spcAft>
                <a:spcPts val="989"/>
              </a:spcAft>
              <a:defRPr/>
            </a:pPr>
            <a:r>
              <a:rPr lang="en-US" altLang="en-US" sz="1319" kern="1200" dirty="0">
                <a:solidFill>
                  <a:srgbClr val="2A2A2A"/>
                </a:solidFill>
                <a:latin typeface="Calibri" panose="020F0502020204030204"/>
                <a:ea typeface="+mn-ea"/>
                <a:cs typeface="+mn-cs"/>
              </a:rPr>
              <a:t>The content of this slide may be subject to copyright: please see the slide notes for details.</a:t>
            </a:r>
            <a:endParaRPr lang="en-US" altLang="en-US" sz="1319" kern="1200" dirty="0">
              <a:solidFill>
                <a:srgbClr val="333333"/>
              </a:solidFill>
              <a:latin typeface="Calibri" panose="020F0502020204030204"/>
              <a:ea typeface="+mn-ea"/>
              <a:cs typeface="+mn-cs"/>
            </a:endParaRPr>
          </a:p>
        </p:txBody>
      </p:sp>
      <p:sp>
        <p:nvSpPr>
          <p:cNvPr id="9" name="Tekstvak 8">
            <a:extLst>
              <a:ext uri="{FF2B5EF4-FFF2-40B4-BE49-F238E27FC236}">
                <a16:creationId xmlns:a16="http://schemas.microsoft.com/office/drawing/2014/main" id="{CEE50535-2F19-6713-142B-99BA636E6FF0}"/>
              </a:ext>
            </a:extLst>
          </p:cNvPr>
          <p:cNvSpPr txBox="1"/>
          <p:nvPr/>
        </p:nvSpPr>
        <p:spPr>
          <a:xfrm>
            <a:off x="1262961" y="2740078"/>
            <a:ext cx="3863757" cy="707886"/>
          </a:xfrm>
          <a:prstGeom prst="rect">
            <a:avLst/>
          </a:prstGeom>
          <a:noFill/>
        </p:spPr>
        <p:txBody>
          <a:bodyPr wrap="square">
            <a:spAutoFit/>
          </a:bodyPr>
          <a:lstStyle/>
          <a:p>
            <a:r>
              <a:rPr lang="nl-NL" sz="4000" kern="1200" dirty="0">
                <a:solidFill>
                  <a:srgbClr val="525656"/>
                </a:solidFill>
                <a:latin typeface="+mj-lt"/>
                <a:ea typeface="+mn-ea"/>
                <a:cs typeface="+mn-cs"/>
              </a:rPr>
              <a:t>HFmrEF</a:t>
            </a:r>
            <a:endParaRPr lang="nl-NL" sz="900" dirty="0">
              <a:solidFill>
                <a:srgbClr val="525656"/>
              </a:solidFill>
              <a:latin typeface="+mj-lt"/>
            </a:endParaRPr>
          </a:p>
        </p:txBody>
      </p:sp>
      <p:sp>
        <p:nvSpPr>
          <p:cNvPr id="4" name="Title 1">
            <a:extLst>
              <a:ext uri="{FF2B5EF4-FFF2-40B4-BE49-F238E27FC236}">
                <a16:creationId xmlns:a16="http://schemas.microsoft.com/office/drawing/2014/main" id="{F70110AE-D78F-2A8B-AAAB-32583F198290}"/>
              </a:ext>
            </a:extLst>
          </p:cNvPr>
          <p:cNvSpPr txBox="1">
            <a:spLocks/>
          </p:cNvSpPr>
          <p:nvPr/>
        </p:nvSpPr>
        <p:spPr>
          <a:xfrm>
            <a:off x="960671" y="734393"/>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a:solidFill>
                  <a:srgbClr val="FF0000"/>
                </a:solidFill>
                <a:latin typeface="+mj-lt"/>
                <a:cs typeface="+mj-cs"/>
              </a:rPr>
              <a:t>Focus update ESC 2023 </a:t>
            </a:r>
            <a:endParaRPr lang="nl-NL" sz="1100" b="0" dirty="0">
              <a:solidFill>
                <a:srgbClr val="FF0000"/>
              </a:solidFill>
              <a:latin typeface="+mj-lt"/>
            </a:endParaRPr>
          </a:p>
        </p:txBody>
      </p:sp>
      <p:sp>
        <p:nvSpPr>
          <p:cNvPr id="10" name="Tekstvak 9">
            <a:extLst>
              <a:ext uri="{FF2B5EF4-FFF2-40B4-BE49-F238E27FC236}">
                <a16:creationId xmlns:a16="http://schemas.microsoft.com/office/drawing/2014/main" id="{E419DA47-A3B6-345D-5683-56637FAD2D75}"/>
              </a:ext>
            </a:extLst>
          </p:cNvPr>
          <p:cNvSpPr txBox="1"/>
          <p:nvPr/>
        </p:nvSpPr>
        <p:spPr>
          <a:xfrm>
            <a:off x="10236200" y="2735881"/>
            <a:ext cx="3863757" cy="707886"/>
          </a:xfrm>
          <a:prstGeom prst="rect">
            <a:avLst/>
          </a:prstGeom>
          <a:noFill/>
        </p:spPr>
        <p:txBody>
          <a:bodyPr wrap="square">
            <a:spAutoFit/>
          </a:bodyPr>
          <a:lstStyle/>
          <a:p>
            <a:r>
              <a:rPr lang="nl-NL" sz="4000" kern="1200" dirty="0" err="1">
                <a:solidFill>
                  <a:srgbClr val="525656"/>
                </a:solidFill>
                <a:latin typeface="+mj-lt"/>
                <a:ea typeface="+mn-ea"/>
                <a:cs typeface="+mn-cs"/>
              </a:rPr>
              <a:t>HFpEF</a:t>
            </a:r>
            <a:endParaRPr lang="nl-NL" sz="900" dirty="0">
              <a:solidFill>
                <a:srgbClr val="525656"/>
              </a:solidFill>
              <a:latin typeface="+mj-lt"/>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jdelijke aanduiding voor inhoud 2">
            <a:extLst>
              <a:ext uri="{FF2B5EF4-FFF2-40B4-BE49-F238E27FC236}">
                <a16:creationId xmlns:a16="http://schemas.microsoft.com/office/drawing/2014/main" id="{65271ABE-5DE7-4B56-9107-EDF9F827B741}"/>
              </a:ext>
            </a:extLst>
          </p:cNvPr>
          <p:cNvSpPr>
            <a:spLocks noGrp="1"/>
          </p:cNvSpPr>
          <p:nvPr>
            <p:ph idx="1"/>
          </p:nvPr>
        </p:nvSpPr>
        <p:spPr>
          <a:xfrm>
            <a:off x="3047028" y="2447970"/>
            <a:ext cx="15645982" cy="8860986"/>
          </a:xfrm>
        </p:spPr>
        <p:txBody>
          <a:bodyPr>
            <a:normAutofit/>
          </a:bodyPr>
          <a:lstStyle/>
          <a:p>
            <a:pPr>
              <a:buSzPct val="60000"/>
            </a:pPr>
            <a:r>
              <a:rPr lang="nl-NL" altLang="nl-NL" sz="3600" dirty="0">
                <a:latin typeface="+mj-lt"/>
              </a:rPr>
              <a:t>Keuze: mate van vochtretentie en ernst hartfalen</a:t>
            </a:r>
          </a:p>
          <a:p>
            <a:pPr>
              <a:buSzPct val="60000"/>
            </a:pPr>
            <a:endParaRPr lang="nl-NL" altLang="nl-NL" sz="3600" dirty="0">
              <a:latin typeface="+mj-lt"/>
            </a:endParaRPr>
          </a:p>
          <a:p>
            <a:pPr marL="571500" indent="-571500">
              <a:lnSpc>
                <a:spcPct val="150000"/>
              </a:lnSpc>
              <a:buSzPct val="60000"/>
              <a:buFont typeface="Arial" panose="020B0604020202020204" pitchFamily="34" charset="0"/>
              <a:buChar char="•"/>
            </a:pPr>
            <a:r>
              <a:rPr lang="nl-NL" altLang="nl-NL" sz="3600" dirty="0">
                <a:latin typeface="+mj-lt"/>
              </a:rPr>
              <a:t>Bij chronische stuwing maagdarmstelsel: voorkeur bumetanide </a:t>
            </a:r>
          </a:p>
          <a:p>
            <a:pPr marL="571500" indent="-571500">
              <a:lnSpc>
                <a:spcPct val="150000"/>
              </a:lnSpc>
              <a:buSzPct val="60000"/>
              <a:buFont typeface="Arial" panose="020B0604020202020204" pitchFamily="34" charset="0"/>
              <a:buChar char="•"/>
            </a:pPr>
            <a:r>
              <a:rPr lang="nl-NL" altLang="nl-NL" sz="3600" dirty="0">
                <a:latin typeface="+mj-lt"/>
              </a:rPr>
              <a:t>Diuretica resistentie (&gt;250mg furosemide per dag)</a:t>
            </a:r>
          </a:p>
          <a:p>
            <a:pPr marL="571500" indent="-571500">
              <a:lnSpc>
                <a:spcPct val="150000"/>
              </a:lnSpc>
              <a:buSzPct val="60000"/>
              <a:buFont typeface="Arial" panose="020B0604020202020204" pitchFamily="34" charset="0"/>
              <a:buChar char="•"/>
            </a:pPr>
            <a:r>
              <a:rPr lang="nl-NL" altLang="nl-NL" sz="3600" dirty="0">
                <a:latin typeface="+mj-lt"/>
              </a:rPr>
              <a:t>Controle van nierfunctie en kalium!</a:t>
            </a:r>
          </a:p>
          <a:p>
            <a:pPr marL="571500" indent="-571500">
              <a:lnSpc>
                <a:spcPct val="150000"/>
              </a:lnSpc>
              <a:buSzPct val="60000"/>
              <a:buFont typeface="Arial" panose="020B0604020202020204" pitchFamily="34" charset="0"/>
              <a:buChar char="•"/>
            </a:pPr>
            <a:r>
              <a:rPr lang="nl-NL" altLang="nl-NL" sz="3600" dirty="0">
                <a:latin typeface="+mj-lt"/>
              </a:rPr>
              <a:t>Bij chronisch gebruik: kans op jicht (</a:t>
            </a:r>
            <a:r>
              <a:rPr lang="nl-NL" altLang="nl-NL" sz="3600" dirty="0" err="1">
                <a:latin typeface="+mj-lt"/>
              </a:rPr>
              <a:t>colchicine</a:t>
            </a:r>
            <a:r>
              <a:rPr lang="nl-NL" altLang="nl-NL" sz="3600" dirty="0">
                <a:latin typeface="+mj-lt"/>
              </a:rPr>
              <a:t>, allopurinol, evt. prednison) </a:t>
            </a:r>
          </a:p>
          <a:p>
            <a:pPr marL="571500" indent="-571500">
              <a:lnSpc>
                <a:spcPct val="150000"/>
              </a:lnSpc>
              <a:buSzPct val="60000"/>
              <a:buFont typeface="Arial" panose="020B0604020202020204" pitchFamily="34" charset="0"/>
              <a:buChar char="•"/>
            </a:pPr>
            <a:r>
              <a:rPr lang="nl-NL" altLang="nl-NL" sz="3600" dirty="0">
                <a:latin typeface="+mj-lt"/>
              </a:rPr>
              <a:t>Cave dehydratie!</a:t>
            </a:r>
          </a:p>
          <a:p>
            <a:pPr marL="571500" indent="-571500">
              <a:lnSpc>
                <a:spcPct val="150000"/>
              </a:lnSpc>
              <a:buSzPct val="60000"/>
              <a:buFont typeface="Arial" panose="020B0604020202020204" pitchFamily="34" charset="0"/>
              <a:buChar char="•"/>
            </a:pPr>
            <a:r>
              <a:rPr lang="nl-NL" altLang="nl-NL" sz="3600" dirty="0">
                <a:latin typeface="+mj-lt"/>
              </a:rPr>
              <a:t>Bumetanide 1 mg = Furosemide 40 mg</a:t>
            </a:r>
          </a:p>
        </p:txBody>
      </p:sp>
      <p:sp>
        <p:nvSpPr>
          <p:cNvPr id="2" name="Title 1">
            <a:extLst>
              <a:ext uri="{FF2B5EF4-FFF2-40B4-BE49-F238E27FC236}">
                <a16:creationId xmlns:a16="http://schemas.microsoft.com/office/drawing/2014/main" id="{5AB1CB04-1ED0-2820-4CC3-38B588D10333}"/>
              </a:ext>
            </a:extLst>
          </p:cNvPr>
          <p:cNvSpPr txBox="1">
            <a:spLocks/>
          </p:cNvSpPr>
          <p:nvPr/>
        </p:nvSpPr>
        <p:spPr>
          <a:xfrm>
            <a:off x="1123058" y="830139"/>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a:solidFill>
                  <a:srgbClr val="FF0000"/>
                </a:solidFill>
                <a:latin typeface="+mj-lt"/>
                <a:cs typeface="+mj-cs"/>
              </a:rPr>
              <a:t>Diuretica</a:t>
            </a:r>
            <a:endParaRPr lang="nl-NL" sz="1100" b="0" dirty="0">
              <a:solidFill>
                <a:srgbClr val="FF0000"/>
              </a:solidFill>
              <a:latin typeface="+mj-lt"/>
            </a:endParaRPr>
          </a:p>
        </p:txBody>
      </p:sp>
      <p:sp>
        <p:nvSpPr>
          <p:cNvPr id="4" name="Titel 3">
            <a:extLst>
              <a:ext uri="{FF2B5EF4-FFF2-40B4-BE49-F238E27FC236}">
                <a16:creationId xmlns:a16="http://schemas.microsoft.com/office/drawing/2014/main" id="{2ACA481F-D5D0-73FD-118B-DE18A650F865}"/>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1030805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B724B17-E9B5-49BC-B508-5F0AF31AAE46}"/>
              </a:ext>
            </a:extLst>
          </p:cNvPr>
          <p:cNvSpPr>
            <a:spLocks noGrp="1"/>
          </p:cNvSpPr>
          <p:nvPr>
            <p:ph idx="1"/>
          </p:nvPr>
        </p:nvSpPr>
        <p:spPr>
          <a:xfrm>
            <a:off x="2691016" y="2815381"/>
            <a:ext cx="15497937" cy="8515447"/>
          </a:xfrm>
        </p:spPr>
        <p:txBody>
          <a:bodyPr>
            <a:noAutofit/>
          </a:bodyPr>
          <a:lstStyle/>
          <a:p>
            <a:pPr>
              <a:defRPr/>
            </a:pPr>
            <a:r>
              <a:rPr lang="nl-NL" sz="3600" b="1" dirty="0">
                <a:latin typeface="+mj-lt"/>
              </a:rPr>
              <a:t>ACE-remmers</a:t>
            </a:r>
            <a:r>
              <a:rPr lang="nl-NL" sz="3600" dirty="0">
                <a:latin typeface="+mj-lt"/>
              </a:rPr>
              <a:t> (</a:t>
            </a:r>
            <a:r>
              <a:rPr lang="nl-NL" sz="3600" dirty="0" err="1">
                <a:latin typeface="+mj-lt"/>
              </a:rPr>
              <a:t>perindopril</a:t>
            </a:r>
            <a:r>
              <a:rPr lang="nl-NL" sz="3600" dirty="0">
                <a:latin typeface="+mj-lt"/>
              </a:rPr>
              <a:t>, </a:t>
            </a:r>
            <a:r>
              <a:rPr lang="nl-NL" sz="3600" dirty="0" err="1">
                <a:latin typeface="+mj-lt"/>
              </a:rPr>
              <a:t>lisinopril</a:t>
            </a:r>
            <a:r>
              <a:rPr lang="nl-NL" sz="3600" dirty="0">
                <a:latin typeface="+mj-lt"/>
              </a:rPr>
              <a:t>, </a:t>
            </a:r>
            <a:r>
              <a:rPr lang="nl-NL" sz="3600" dirty="0" err="1">
                <a:latin typeface="+mj-lt"/>
              </a:rPr>
              <a:t>enalapril</a:t>
            </a:r>
            <a:r>
              <a:rPr lang="nl-NL" sz="3600" dirty="0">
                <a:latin typeface="+mj-lt"/>
              </a:rPr>
              <a:t>, captopril, </a:t>
            </a:r>
            <a:r>
              <a:rPr lang="nl-NL" sz="3600" dirty="0" err="1">
                <a:latin typeface="+mj-lt"/>
              </a:rPr>
              <a:t>ramipril</a:t>
            </a:r>
            <a:r>
              <a:rPr lang="nl-NL" sz="3600" dirty="0">
                <a:latin typeface="+mj-lt"/>
              </a:rPr>
              <a:t>)</a:t>
            </a:r>
          </a:p>
          <a:p>
            <a:pPr>
              <a:buSzPct val="60000"/>
              <a:buFont typeface="Webdings" panose="05030102010509060703" pitchFamily="18" charset="2"/>
              <a:buChar char="Y"/>
              <a:defRPr/>
            </a:pPr>
            <a:r>
              <a:rPr lang="nl-NL" sz="3600" dirty="0">
                <a:latin typeface="+mj-lt"/>
              </a:rPr>
              <a:t> Water- en zoutretentie </a:t>
            </a:r>
            <a:r>
              <a:rPr lang="nl-NL" sz="3600" dirty="0">
                <a:latin typeface="+mj-lt"/>
                <a:cs typeface="Times New Roman"/>
              </a:rPr>
              <a:t>↓</a:t>
            </a:r>
            <a:endParaRPr lang="nl-NL" sz="3600" dirty="0">
              <a:latin typeface="+mj-lt"/>
            </a:endParaRPr>
          </a:p>
          <a:p>
            <a:pPr>
              <a:buSzPct val="60000"/>
              <a:buFont typeface="Webdings" panose="05030102010509060703" pitchFamily="18" charset="2"/>
              <a:buChar char="Y"/>
              <a:defRPr/>
            </a:pPr>
            <a:r>
              <a:rPr lang="nl-NL" sz="3600" dirty="0">
                <a:latin typeface="+mj-lt"/>
              </a:rPr>
              <a:t> Vasoconstrictie en hypertensie </a:t>
            </a:r>
            <a:r>
              <a:rPr lang="nl-NL" sz="3600" dirty="0">
                <a:latin typeface="+mj-lt"/>
                <a:cs typeface="Times New Roman"/>
              </a:rPr>
              <a:t>↓</a:t>
            </a:r>
            <a:endParaRPr lang="nl-NL" sz="3600" dirty="0">
              <a:latin typeface="+mj-lt"/>
            </a:endParaRPr>
          </a:p>
          <a:p>
            <a:pPr>
              <a:buSzPct val="60000"/>
              <a:buFont typeface="Webdings" panose="05030102010509060703" pitchFamily="18" charset="2"/>
              <a:buChar char="Y"/>
              <a:defRPr/>
            </a:pPr>
            <a:r>
              <a:rPr lang="nl-NL" sz="3600" dirty="0">
                <a:latin typeface="+mj-lt"/>
              </a:rPr>
              <a:t> Linker ventrikelhypertrofie en –dilatatie </a:t>
            </a:r>
            <a:r>
              <a:rPr lang="nl-NL" sz="3600" dirty="0">
                <a:latin typeface="+mj-lt"/>
                <a:cs typeface="Times New Roman"/>
              </a:rPr>
              <a:t>↓</a:t>
            </a:r>
            <a:endParaRPr lang="nl-NL" sz="3600" dirty="0">
              <a:latin typeface="+mj-lt"/>
            </a:endParaRPr>
          </a:p>
          <a:p>
            <a:pPr>
              <a:defRPr/>
            </a:pPr>
            <a:br>
              <a:rPr lang="nl-NL" sz="3600" b="1" dirty="0">
                <a:latin typeface="+mj-lt"/>
              </a:rPr>
            </a:br>
            <a:r>
              <a:rPr lang="nl-NL" sz="3600" b="1" dirty="0">
                <a:latin typeface="+mj-lt"/>
              </a:rPr>
              <a:t>ARB </a:t>
            </a:r>
            <a:r>
              <a:rPr lang="nl-NL" sz="3600" dirty="0">
                <a:latin typeface="+mj-lt"/>
              </a:rPr>
              <a:t>(</a:t>
            </a:r>
            <a:r>
              <a:rPr lang="nl-NL" sz="3600" dirty="0" err="1">
                <a:latin typeface="+mj-lt"/>
              </a:rPr>
              <a:t>valsartan</a:t>
            </a:r>
            <a:r>
              <a:rPr lang="nl-NL" sz="3600" dirty="0">
                <a:latin typeface="+mj-lt"/>
              </a:rPr>
              <a:t>, </a:t>
            </a:r>
            <a:r>
              <a:rPr lang="nl-NL" sz="3600" dirty="0" err="1">
                <a:latin typeface="+mj-lt"/>
              </a:rPr>
              <a:t>candesartan</a:t>
            </a:r>
            <a:r>
              <a:rPr lang="nl-NL" sz="3600" dirty="0">
                <a:latin typeface="+mj-lt"/>
              </a:rPr>
              <a:t>, </a:t>
            </a:r>
            <a:r>
              <a:rPr lang="nl-NL" sz="3600" dirty="0" err="1">
                <a:latin typeface="+mj-lt"/>
              </a:rPr>
              <a:t>losartan</a:t>
            </a:r>
            <a:r>
              <a:rPr lang="nl-NL" sz="3600" dirty="0">
                <a:latin typeface="+mj-lt"/>
              </a:rPr>
              <a:t>)</a:t>
            </a:r>
          </a:p>
          <a:p>
            <a:pPr>
              <a:buSzPct val="60000"/>
              <a:buFont typeface="Webdings" panose="05030102010509060703" pitchFamily="18" charset="2"/>
              <a:buChar char="Y"/>
              <a:defRPr/>
            </a:pPr>
            <a:r>
              <a:rPr lang="nl-NL" sz="3600" dirty="0">
                <a:latin typeface="+mj-lt"/>
              </a:rPr>
              <a:t> Alternatief voor ACE-remmers bij intolerantie</a:t>
            </a:r>
          </a:p>
          <a:p>
            <a:pPr>
              <a:buSzPct val="60000"/>
              <a:buFont typeface="Webdings" panose="05030102010509060703" pitchFamily="18" charset="2"/>
              <a:buChar char="Y"/>
              <a:defRPr/>
            </a:pPr>
            <a:r>
              <a:rPr lang="nl-NL" sz="3600" dirty="0">
                <a:latin typeface="+mj-lt"/>
              </a:rPr>
              <a:t> Bij voorkeur niet combineren met ACE-remmer</a:t>
            </a:r>
            <a:br>
              <a:rPr lang="nl-NL" sz="3600" dirty="0">
                <a:latin typeface="+mj-lt"/>
              </a:rPr>
            </a:br>
            <a:endParaRPr lang="nl-NL" sz="3600" dirty="0">
              <a:latin typeface="+mj-lt"/>
            </a:endParaRPr>
          </a:p>
          <a:p>
            <a:pPr>
              <a:defRPr/>
            </a:pPr>
            <a:r>
              <a:rPr lang="nl-NL" sz="3600" i="1" dirty="0">
                <a:latin typeface="+mj-lt"/>
              </a:rPr>
              <a:t>Frequente controle nierfunctie en bloeddruk na starten</a:t>
            </a:r>
          </a:p>
        </p:txBody>
      </p:sp>
      <p:sp>
        <p:nvSpPr>
          <p:cNvPr id="2" name="Title 1">
            <a:extLst>
              <a:ext uri="{FF2B5EF4-FFF2-40B4-BE49-F238E27FC236}">
                <a16:creationId xmlns:a16="http://schemas.microsoft.com/office/drawing/2014/main" id="{4932046C-8B42-8A21-632C-4DAD519E156D}"/>
              </a:ext>
            </a:extLst>
          </p:cNvPr>
          <p:cNvSpPr txBox="1">
            <a:spLocks/>
          </p:cNvSpPr>
          <p:nvPr/>
        </p:nvSpPr>
        <p:spPr>
          <a:xfrm>
            <a:off x="1123058" y="830139"/>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err="1">
                <a:solidFill>
                  <a:srgbClr val="FF0000"/>
                </a:solidFill>
                <a:latin typeface="+mj-lt"/>
                <a:cs typeface="+mj-cs"/>
              </a:rPr>
              <a:t>Ace-remmers</a:t>
            </a:r>
            <a:r>
              <a:rPr lang="nl-NL" sz="6000" b="0" dirty="0">
                <a:solidFill>
                  <a:srgbClr val="FF0000"/>
                </a:solidFill>
                <a:latin typeface="+mj-lt"/>
                <a:cs typeface="+mj-cs"/>
              </a:rPr>
              <a:t> &amp; </a:t>
            </a:r>
            <a:r>
              <a:rPr lang="nl-NL" sz="6000" b="0" dirty="0" err="1">
                <a:solidFill>
                  <a:srgbClr val="FF0000"/>
                </a:solidFill>
                <a:latin typeface="+mj-lt"/>
                <a:cs typeface="+mj-cs"/>
              </a:rPr>
              <a:t>arb</a:t>
            </a:r>
            <a:endParaRPr lang="nl-NL" sz="1100" b="0" dirty="0">
              <a:solidFill>
                <a:srgbClr val="FF0000"/>
              </a:solidFill>
              <a:latin typeface="+mj-lt"/>
            </a:endParaRPr>
          </a:p>
        </p:txBody>
      </p:sp>
      <p:sp>
        <p:nvSpPr>
          <p:cNvPr id="5" name="Titel 4">
            <a:extLst>
              <a:ext uri="{FF2B5EF4-FFF2-40B4-BE49-F238E27FC236}">
                <a16:creationId xmlns:a16="http://schemas.microsoft.com/office/drawing/2014/main" id="{77D7AC76-D20C-ED11-9D68-3BE9F2980A8B}"/>
              </a:ext>
            </a:extLst>
          </p:cNvPr>
          <p:cNvSpPr>
            <a:spLocks noGrp="1"/>
          </p:cNvSpPr>
          <p:nvPr>
            <p:ph type="title"/>
          </p:nvPr>
        </p:nvSpPr>
        <p:spPr/>
        <p:txBody>
          <a:bodyPr/>
          <a:lstStyle/>
          <a:p>
            <a:endParaRPr lang="nl-N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370175-CD4B-4E37-B44A-DE032FD87939}"/>
              </a:ext>
            </a:extLst>
          </p:cNvPr>
          <p:cNvSpPr>
            <a:spLocks noGrp="1"/>
          </p:cNvSpPr>
          <p:nvPr>
            <p:ph idx="1"/>
          </p:nvPr>
        </p:nvSpPr>
        <p:spPr>
          <a:xfrm>
            <a:off x="1843138" y="2342307"/>
            <a:ext cx="15697744" cy="8722248"/>
          </a:xfrm>
        </p:spPr>
        <p:txBody>
          <a:bodyPr>
            <a:normAutofit/>
          </a:bodyPr>
          <a:lstStyle/>
          <a:p>
            <a:pPr marL="571500" indent="-571500">
              <a:buSzPct val="60000"/>
              <a:buFont typeface="Arial" panose="020B0604020202020204" pitchFamily="34" charset="0"/>
              <a:buChar char="•"/>
              <a:defRPr/>
            </a:pPr>
            <a:r>
              <a:rPr lang="nl-NL" sz="3200" dirty="0"/>
              <a:t>Metoprolol, bisoprolol, carvedilol en nebivolol </a:t>
            </a:r>
          </a:p>
          <a:p>
            <a:pPr marL="571500" indent="-571500">
              <a:buSzPct val="60000"/>
              <a:buFont typeface="Arial" panose="020B0604020202020204" pitchFamily="34" charset="0"/>
              <a:buChar char="•"/>
              <a:defRPr/>
            </a:pPr>
            <a:r>
              <a:rPr lang="nl-NL" sz="3200" dirty="0"/>
              <a:t>Morbiditeit en mortaliteit </a:t>
            </a:r>
            <a:r>
              <a:rPr lang="nl-NL" sz="3200" dirty="0">
                <a:cs typeface="Times New Roman"/>
              </a:rPr>
              <a:t>↓</a:t>
            </a:r>
            <a:endParaRPr lang="nl-NL" sz="3200" dirty="0"/>
          </a:p>
          <a:p>
            <a:pPr marL="571500" indent="-571500">
              <a:buSzPct val="60000"/>
              <a:buFont typeface="Arial" panose="020B0604020202020204" pitchFamily="34" charset="0"/>
              <a:buChar char="•"/>
              <a:defRPr/>
            </a:pPr>
            <a:r>
              <a:rPr lang="nl-NL" sz="3200" dirty="0"/>
              <a:t>Herstel beschadigde myocardfunctie</a:t>
            </a:r>
          </a:p>
          <a:p>
            <a:pPr marL="571500" indent="-571500">
              <a:buSzPct val="60000"/>
              <a:buFont typeface="Arial" panose="020B0604020202020204" pitchFamily="34" charset="0"/>
              <a:buChar char="•"/>
              <a:defRPr/>
            </a:pPr>
            <a:r>
              <a:rPr lang="nl-NL" sz="3200" dirty="0"/>
              <a:t>Vermindering zuurstofconsumptie van het hart</a:t>
            </a:r>
          </a:p>
          <a:p>
            <a:pPr marL="571500" indent="-571500">
              <a:buSzPct val="60000"/>
              <a:buFont typeface="Arial" panose="020B0604020202020204" pitchFamily="34" charset="0"/>
              <a:buChar char="•"/>
              <a:defRPr/>
            </a:pPr>
            <a:r>
              <a:rPr lang="nl-NL" sz="3200" dirty="0"/>
              <a:t>Verlenging van de diastole → betere myocardperfusie</a:t>
            </a:r>
          </a:p>
          <a:p>
            <a:pPr marL="571500" indent="-571500">
              <a:buSzPct val="60000"/>
              <a:buFont typeface="Arial" panose="020B0604020202020204" pitchFamily="34" charset="0"/>
              <a:buChar char="•"/>
              <a:defRPr/>
            </a:pPr>
            <a:r>
              <a:rPr lang="nl-NL" sz="3200" dirty="0"/>
              <a:t>Stabiliserend effect op het hartritme (afname risico op acute hartdood)</a:t>
            </a:r>
          </a:p>
          <a:p>
            <a:pPr>
              <a:buSzPct val="60000"/>
              <a:buFont typeface="Webdings" panose="05030102010509060703" pitchFamily="18" charset="2"/>
              <a:buChar char="Y"/>
              <a:defRPr/>
            </a:pPr>
            <a:endParaRPr lang="nl-NL" sz="3600" dirty="0"/>
          </a:p>
          <a:p>
            <a:pPr>
              <a:buSzPct val="60000"/>
              <a:defRPr/>
            </a:pPr>
            <a:r>
              <a:rPr lang="nl-NL" sz="3600" i="1" dirty="0"/>
              <a:t>Bloeddrukcontrole en ritmecontrole</a:t>
            </a:r>
          </a:p>
          <a:p>
            <a:pPr>
              <a:buSzPct val="60000"/>
              <a:defRPr/>
            </a:pPr>
            <a:endParaRPr lang="nl-NL" sz="3600" i="1" dirty="0"/>
          </a:p>
          <a:p>
            <a:pPr>
              <a:buSzPct val="60000"/>
              <a:defRPr/>
            </a:pPr>
            <a:r>
              <a:rPr lang="nl-NL" altLang="nl-NL" sz="3200" b="1" dirty="0">
                <a:solidFill>
                  <a:schemeClr val="bg2"/>
                </a:solidFill>
                <a:latin typeface="+mj-lt"/>
              </a:rPr>
              <a:t>Aandachtspunten:</a:t>
            </a:r>
          </a:p>
          <a:p>
            <a:pPr marL="571500" indent="-571500">
              <a:buSzPct val="60000"/>
              <a:buFont typeface="Arial" panose="020B0604020202020204" pitchFamily="34" charset="0"/>
              <a:buChar char="•"/>
            </a:pPr>
            <a:r>
              <a:rPr lang="nl-NL" altLang="nl-NL" sz="3200" dirty="0">
                <a:latin typeface="+mj-lt"/>
              </a:rPr>
              <a:t>Starten met lage dosering en titreren naar maximale dosering</a:t>
            </a:r>
          </a:p>
          <a:p>
            <a:pPr marL="571500" indent="-571500">
              <a:buSzPct val="60000"/>
              <a:buFont typeface="Arial" panose="020B0604020202020204" pitchFamily="34" charset="0"/>
              <a:buChar char="•"/>
            </a:pPr>
            <a:r>
              <a:rPr lang="nl-NL" altLang="nl-NL" sz="3200" dirty="0">
                <a:latin typeface="+mj-lt"/>
              </a:rPr>
              <a:t>Contra-indicatie: tweede- of derdegraads AV-block, </a:t>
            </a:r>
            <a:br>
              <a:rPr lang="nl-NL" altLang="nl-NL" sz="3200" dirty="0">
                <a:latin typeface="+mj-lt"/>
              </a:rPr>
            </a:br>
            <a:r>
              <a:rPr lang="nl-NL" altLang="nl-NL" sz="3200" dirty="0">
                <a:latin typeface="+mj-lt"/>
              </a:rPr>
              <a:t>SSS, sinusbradycardie</a:t>
            </a:r>
          </a:p>
          <a:p>
            <a:pPr marL="571500" indent="-571500">
              <a:buSzPct val="60000"/>
              <a:buFont typeface="Arial" panose="020B0604020202020204" pitchFamily="34" charset="0"/>
              <a:buChar char="•"/>
            </a:pPr>
            <a:r>
              <a:rPr lang="nl-NL" altLang="nl-NL" sz="3200" dirty="0">
                <a:latin typeface="+mj-lt"/>
              </a:rPr>
              <a:t>Voorzichtigheid in geval van astma en COPD i.v.m. kans op bronchospasmen</a:t>
            </a:r>
          </a:p>
          <a:p>
            <a:pPr marL="571500" indent="-571500">
              <a:buSzPct val="60000"/>
              <a:buFont typeface="Arial" panose="020B0604020202020204" pitchFamily="34" charset="0"/>
              <a:buChar char="•"/>
            </a:pPr>
            <a:r>
              <a:rPr lang="nl-NL" altLang="nl-NL" sz="3200" dirty="0">
                <a:latin typeface="+mj-lt"/>
              </a:rPr>
              <a:t>Bij exacerbaties van hartfalen evt. tijdelijk dosering verlagen/stoppen</a:t>
            </a:r>
          </a:p>
          <a:p>
            <a:pPr>
              <a:buSzPct val="60000"/>
              <a:defRPr/>
            </a:pPr>
            <a:endParaRPr lang="nl-NL" altLang="nl-NL" sz="3600" b="1" dirty="0">
              <a:solidFill>
                <a:schemeClr val="bg2"/>
              </a:solidFill>
              <a:latin typeface="+mj-lt"/>
            </a:endParaRPr>
          </a:p>
          <a:p>
            <a:pPr>
              <a:buSzPct val="60000"/>
              <a:defRPr/>
            </a:pPr>
            <a:endParaRPr lang="nl-NL" sz="3600" i="1" dirty="0"/>
          </a:p>
        </p:txBody>
      </p:sp>
      <p:sp>
        <p:nvSpPr>
          <p:cNvPr id="4" name="Titel 3">
            <a:extLst>
              <a:ext uri="{FF2B5EF4-FFF2-40B4-BE49-F238E27FC236}">
                <a16:creationId xmlns:a16="http://schemas.microsoft.com/office/drawing/2014/main" id="{B1887725-B569-7E1F-5F11-39F412E4001B}"/>
              </a:ext>
            </a:extLst>
          </p:cNvPr>
          <p:cNvSpPr>
            <a:spLocks noGrp="1"/>
          </p:cNvSpPr>
          <p:nvPr>
            <p:ph type="title"/>
          </p:nvPr>
        </p:nvSpPr>
        <p:spPr/>
        <p:txBody>
          <a:bodyPr/>
          <a:lstStyle/>
          <a:p>
            <a:endParaRPr lang="nl-NL" dirty="0"/>
          </a:p>
        </p:txBody>
      </p:sp>
      <p:sp>
        <p:nvSpPr>
          <p:cNvPr id="5" name="Title 1">
            <a:extLst>
              <a:ext uri="{FF2B5EF4-FFF2-40B4-BE49-F238E27FC236}">
                <a16:creationId xmlns:a16="http://schemas.microsoft.com/office/drawing/2014/main" id="{C396780E-3CD7-D8C5-D76E-ACB53400C929}"/>
              </a:ext>
            </a:extLst>
          </p:cNvPr>
          <p:cNvSpPr txBox="1">
            <a:spLocks/>
          </p:cNvSpPr>
          <p:nvPr/>
        </p:nvSpPr>
        <p:spPr>
          <a:xfrm>
            <a:off x="1123058" y="830139"/>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a:solidFill>
                  <a:srgbClr val="FF0000"/>
                </a:solidFill>
                <a:latin typeface="+mj-lt"/>
                <a:cs typeface="+mj-cs"/>
              </a:rPr>
              <a:t>bètablokkers</a:t>
            </a:r>
            <a:endParaRPr lang="nl-NL" sz="1100" b="0" dirty="0">
              <a:solidFill>
                <a:srgbClr val="FF0000"/>
              </a:solidFill>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1A85A95E-545D-4F62-9BE5-966B40E8B00E}"/>
              </a:ext>
            </a:extLst>
          </p:cNvPr>
          <p:cNvSpPr>
            <a:spLocks noGrp="1"/>
          </p:cNvSpPr>
          <p:nvPr>
            <p:ph type="title"/>
          </p:nvPr>
        </p:nvSpPr>
        <p:spPr/>
        <p:txBody>
          <a:bodyPr/>
          <a:lstStyle/>
          <a:p>
            <a:r>
              <a:rPr lang="nl-NL" altLang="nl-NL" dirty="0">
                <a:latin typeface="+mn-lt"/>
              </a:rPr>
              <a:t>       </a:t>
            </a:r>
            <a:br>
              <a:rPr lang="nl-NL" altLang="nl-NL" dirty="0">
                <a:latin typeface="+mn-lt"/>
              </a:rPr>
            </a:br>
            <a:r>
              <a:rPr lang="nl-NL" altLang="nl-NL" sz="6000" dirty="0">
                <a:latin typeface="+mn-lt"/>
              </a:rPr>
              <a:t>     SGLT2-remmers</a:t>
            </a:r>
          </a:p>
        </p:txBody>
      </p:sp>
      <p:sp>
        <p:nvSpPr>
          <p:cNvPr id="74755" name="Tijdelijke aanduiding voor inhoud 2">
            <a:extLst>
              <a:ext uri="{FF2B5EF4-FFF2-40B4-BE49-F238E27FC236}">
                <a16:creationId xmlns:a16="http://schemas.microsoft.com/office/drawing/2014/main" id="{5C3D78FA-4019-4B1E-835C-65DBF3629C6F}"/>
              </a:ext>
            </a:extLst>
          </p:cNvPr>
          <p:cNvSpPr>
            <a:spLocks noGrp="1"/>
          </p:cNvSpPr>
          <p:nvPr>
            <p:ph idx="1"/>
          </p:nvPr>
        </p:nvSpPr>
        <p:spPr>
          <a:xfrm>
            <a:off x="1339082" y="2414315"/>
            <a:ext cx="15985776" cy="7920880"/>
          </a:xfrm>
        </p:spPr>
        <p:txBody>
          <a:bodyPr>
            <a:normAutofit fontScale="92500" lnSpcReduction="10000"/>
          </a:bodyPr>
          <a:lstStyle/>
          <a:p>
            <a:pPr marL="571500" indent="-571500">
              <a:buSzPct val="60000"/>
              <a:buFont typeface="Arial" panose="020B0604020202020204" pitchFamily="34" charset="0"/>
              <a:buChar char="•"/>
            </a:pPr>
            <a:r>
              <a:rPr lang="nl-NL" altLang="nl-NL" sz="3600" dirty="0">
                <a:latin typeface="+mj-lt"/>
              </a:rPr>
              <a:t>Blokkeren selectief natrium-glucose-</a:t>
            </a:r>
            <a:r>
              <a:rPr lang="nl-NL" altLang="nl-NL" sz="3600" dirty="0" err="1">
                <a:latin typeface="+mj-lt"/>
              </a:rPr>
              <a:t>cotransporter</a:t>
            </a:r>
            <a:r>
              <a:rPr lang="nl-NL" altLang="nl-NL" sz="3600" dirty="0">
                <a:latin typeface="+mj-lt"/>
              </a:rPr>
              <a:t> twee (SGLT2) in het </a:t>
            </a:r>
            <a:r>
              <a:rPr lang="nl-NL" altLang="nl-NL" sz="3600" dirty="0" err="1">
                <a:latin typeface="+mj-lt"/>
              </a:rPr>
              <a:t>tubulussysteem</a:t>
            </a:r>
            <a:r>
              <a:rPr lang="nl-NL" altLang="nl-NL" sz="3600" dirty="0">
                <a:latin typeface="+mj-lt"/>
              </a:rPr>
              <a:t> van de nieren</a:t>
            </a:r>
          </a:p>
          <a:p>
            <a:pPr marL="571500" indent="-571500">
              <a:buSzPct val="60000"/>
              <a:buFont typeface="Arial" panose="020B0604020202020204" pitchFamily="34" charset="0"/>
              <a:buChar char="•"/>
            </a:pPr>
            <a:endParaRPr lang="nl-NL" altLang="nl-NL" sz="3600" dirty="0">
              <a:latin typeface="+mj-lt"/>
            </a:endParaRPr>
          </a:p>
          <a:p>
            <a:pPr marL="571500" indent="-571500">
              <a:buSzPct val="60000"/>
              <a:buFont typeface="Arial" panose="020B0604020202020204" pitchFamily="34" charset="0"/>
              <a:buChar char="•"/>
            </a:pPr>
            <a:r>
              <a:rPr lang="nl-NL" altLang="nl-NL" sz="3600" dirty="0">
                <a:latin typeface="+mj-lt"/>
              </a:rPr>
              <a:t>Remming renale glucosereabsorptie =&gt; meer uitscheiding van glucose en natrium met de urine </a:t>
            </a:r>
          </a:p>
          <a:p>
            <a:pPr marL="571500" indent="-571500">
              <a:buSzPct val="60000"/>
              <a:buFont typeface="Arial" panose="020B0604020202020204" pitchFamily="34" charset="0"/>
              <a:buChar char="•"/>
            </a:pPr>
            <a:endParaRPr lang="nl-NL" altLang="nl-NL" sz="3600" dirty="0">
              <a:latin typeface="+mj-lt"/>
            </a:endParaRPr>
          </a:p>
          <a:p>
            <a:pPr>
              <a:buSzPct val="60000"/>
            </a:pPr>
            <a:r>
              <a:rPr lang="nl-NL" altLang="nl-NL" sz="3600" b="1" dirty="0">
                <a:solidFill>
                  <a:schemeClr val="bg2"/>
                </a:solidFill>
                <a:latin typeface="+mj-lt"/>
              </a:rPr>
              <a:t>Effecten:</a:t>
            </a:r>
            <a:br>
              <a:rPr lang="nl-NL" altLang="nl-NL" sz="3600" dirty="0">
                <a:latin typeface="+mj-lt"/>
              </a:rPr>
            </a:br>
            <a:r>
              <a:rPr lang="nl-NL" altLang="nl-NL" sz="3600" dirty="0">
                <a:latin typeface="+mj-lt"/>
              </a:rPr>
              <a:t> - </a:t>
            </a:r>
            <a:r>
              <a:rPr lang="nl-NL" altLang="nl-NL" sz="3200" dirty="0">
                <a:latin typeface="+mj-lt"/>
              </a:rPr>
              <a:t>Verlaging van de bloedglucoseconcentratie</a:t>
            </a:r>
            <a:br>
              <a:rPr lang="nl-NL" altLang="nl-NL" sz="3200" dirty="0">
                <a:latin typeface="+mj-lt"/>
              </a:rPr>
            </a:br>
            <a:r>
              <a:rPr lang="nl-NL" altLang="nl-NL" sz="3200" dirty="0">
                <a:latin typeface="+mj-lt"/>
              </a:rPr>
              <a:t> - Daling bloeddruk </a:t>
            </a:r>
            <a:br>
              <a:rPr lang="nl-NL" altLang="nl-NL" sz="3200" dirty="0">
                <a:latin typeface="+mj-lt"/>
              </a:rPr>
            </a:br>
            <a:r>
              <a:rPr lang="nl-NL" altLang="nl-NL" sz="3200" dirty="0">
                <a:latin typeface="+mj-lt"/>
              </a:rPr>
              <a:t> - Gewichtsverlies</a:t>
            </a:r>
            <a:br>
              <a:rPr lang="nl-NL" altLang="nl-NL" sz="3200" dirty="0">
                <a:latin typeface="+mj-lt"/>
              </a:rPr>
            </a:br>
            <a:r>
              <a:rPr lang="nl-NL" altLang="nl-NL" sz="3200" dirty="0">
                <a:latin typeface="+mj-lt"/>
              </a:rPr>
              <a:t> - Lagere voor- en nabelasting van het hart</a:t>
            </a:r>
            <a:br>
              <a:rPr lang="nl-NL" altLang="nl-NL" dirty="0">
                <a:latin typeface="Calibri" panose="020F0502020204030204" pitchFamily="34" charset="0"/>
              </a:rPr>
            </a:br>
            <a:endParaRPr lang="nl-NL" altLang="nl-NL" sz="2600" dirty="0">
              <a:latin typeface="Calibri" panose="020F0502020204030204" pitchFamily="34" charset="0"/>
            </a:endParaRPr>
          </a:p>
          <a:p>
            <a:pPr marL="571500" indent="-571500">
              <a:buSzPct val="60000"/>
              <a:buFont typeface="Arial" panose="020B0604020202020204" pitchFamily="34" charset="0"/>
              <a:buChar char="•"/>
            </a:pPr>
            <a:endParaRPr lang="nl-NL" altLang="nl-NL" dirty="0">
              <a:latin typeface="Calibri" panose="020F0502020204030204" pitchFamily="34" charset="0"/>
            </a:endParaRPr>
          </a:p>
          <a:p>
            <a:pPr>
              <a:buSzPct val="60000"/>
            </a:pPr>
            <a:r>
              <a:rPr lang="nl-NL" altLang="nl-NL" sz="3600" b="1" dirty="0">
                <a:solidFill>
                  <a:schemeClr val="bg2"/>
                </a:solidFill>
                <a:latin typeface="+mj-lt"/>
              </a:rPr>
              <a:t>Bijwerkingen:</a:t>
            </a:r>
          </a:p>
          <a:p>
            <a:pPr>
              <a:buSzPct val="60000"/>
            </a:pPr>
            <a:r>
              <a:rPr lang="nl-NL" altLang="nl-NL" sz="3200" dirty="0">
                <a:latin typeface="+mj-lt"/>
              </a:rPr>
              <a:t> - Lagere urineweginfecties</a:t>
            </a:r>
            <a:br>
              <a:rPr lang="nl-NL" altLang="nl-NL" sz="3200" dirty="0">
                <a:latin typeface="+mj-lt"/>
              </a:rPr>
            </a:br>
            <a:r>
              <a:rPr lang="nl-NL" altLang="nl-NL" sz="3200" dirty="0">
                <a:latin typeface="+mj-lt"/>
              </a:rPr>
              <a:t> - Genitale mycotische infecties</a:t>
            </a:r>
            <a:br>
              <a:rPr lang="nl-NL" altLang="nl-NL" sz="3200" dirty="0">
                <a:latin typeface="+mj-lt"/>
              </a:rPr>
            </a:br>
            <a:r>
              <a:rPr lang="nl-NL" altLang="nl-NL" sz="3200" dirty="0">
                <a:latin typeface="+mj-lt"/>
              </a:rPr>
              <a:t> - Polyurie of pollakisurie</a:t>
            </a:r>
            <a:br>
              <a:rPr lang="nl-NL" altLang="nl-NL" sz="3200" dirty="0">
                <a:latin typeface="+mj-lt"/>
              </a:rPr>
            </a:br>
            <a:r>
              <a:rPr lang="nl-NL" altLang="nl-NL" sz="3200" dirty="0">
                <a:latin typeface="+mj-lt"/>
              </a:rPr>
              <a:t> - Duizeligheid, hypotensie en uitdroging (ouderen)</a:t>
            </a:r>
            <a:r>
              <a:rPr lang="nl-NL" altLang="nl-NL" sz="3200" b="1" dirty="0">
                <a:solidFill>
                  <a:schemeClr val="bg2"/>
                </a:solidFill>
                <a:latin typeface="+mj-lt"/>
              </a:rPr>
              <a:t> </a:t>
            </a:r>
          </a:p>
        </p:txBody>
      </p:sp>
      <p:pic>
        <p:nvPicPr>
          <p:cNvPr id="3" name="Afbeelding 2">
            <a:extLst>
              <a:ext uri="{FF2B5EF4-FFF2-40B4-BE49-F238E27FC236}">
                <a16:creationId xmlns:a16="http://schemas.microsoft.com/office/drawing/2014/main" id="{8D12DDFF-B18E-5C37-B5D3-EACDB7AF7BBD}"/>
              </a:ext>
            </a:extLst>
          </p:cNvPr>
          <p:cNvPicPr>
            <a:picLocks noChangeAspect="1"/>
          </p:cNvPicPr>
          <p:nvPr/>
        </p:nvPicPr>
        <p:blipFill rotWithShape="1">
          <a:blip r:embed="rId3"/>
          <a:srcRect l="3720" t="3376" r="26547" b="13897"/>
          <a:stretch/>
        </p:blipFill>
        <p:spPr>
          <a:xfrm>
            <a:off x="13148394" y="6145877"/>
            <a:ext cx="5976664" cy="35283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1130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819F613D-1453-4D70-AB42-385A195B8D4B}"/>
              </a:ext>
            </a:extLst>
          </p:cNvPr>
          <p:cNvSpPr>
            <a:spLocks noGrp="1" noChangeArrowheads="1"/>
          </p:cNvSpPr>
          <p:nvPr>
            <p:ph type="title"/>
          </p:nvPr>
        </p:nvSpPr>
        <p:spPr>
          <a:xfrm>
            <a:off x="1076271" y="854075"/>
            <a:ext cx="17957258" cy="923330"/>
          </a:xfrm>
        </p:spPr>
        <p:txBody>
          <a:bodyPr wrap="square" lIns="0" tIns="0" rIns="0" bIns="0">
            <a:normAutofit/>
          </a:bodyPr>
          <a:lstStyle/>
          <a:p>
            <a:r>
              <a:rPr lang="nl-NL" altLang="nl-NL" dirty="0"/>
              <a:t>Enkele cijfers</a:t>
            </a:r>
          </a:p>
        </p:txBody>
      </p:sp>
      <p:sp>
        <p:nvSpPr>
          <p:cNvPr id="5" name="Tekstvak 4">
            <a:extLst>
              <a:ext uri="{FF2B5EF4-FFF2-40B4-BE49-F238E27FC236}">
                <a16:creationId xmlns:a16="http://schemas.microsoft.com/office/drawing/2014/main" id="{4D277397-5652-0CCD-F87E-2C74A806C020}"/>
              </a:ext>
            </a:extLst>
          </p:cNvPr>
          <p:cNvSpPr txBox="1"/>
          <p:nvPr/>
        </p:nvSpPr>
        <p:spPr>
          <a:xfrm>
            <a:off x="1076271" y="2486323"/>
            <a:ext cx="17065896" cy="7018987"/>
          </a:xfrm>
          <a:prstGeom prst="rect">
            <a:avLst/>
          </a:prstGeom>
        </p:spPr>
        <p:txBody>
          <a:bodyPr vert="horz" lIns="0" tIns="45720" rIns="91440" bIns="45720" rtlCol="0">
            <a:normAutofit/>
          </a:bodyPr>
          <a:lstStyle/>
          <a:p>
            <a:pPr>
              <a:lnSpc>
                <a:spcPct val="90000"/>
              </a:lnSpc>
              <a:spcAft>
                <a:spcPts val="600"/>
              </a:spcAft>
              <a:buClr>
                <a:schemeClr val="tx1"/>
              </a:buClr>
              <a:buSzPct val="85000"/>
              <a:buFont typeface="Webdings" panose="05030102010509060703" pitchFamily="18" charset="2"/>
              <a:buChar char="Y"/>
            </a:pPr>
            <a:r>
              <a:rPr lang="en-US" altLang="nl-NL" sz="3200" dirty="0">
                <a:solidFill>
                  <a:schemeClr val="tx1"/>
                </a:solidFill>
                <a:latin typeface="Century Gothic" panose="020B0502020202020204" pitchFamily="34" charset="0"/>
                <a:ea typeface="+mn-ea"/>
                <a:cs typeface="Gill Sans Light" panose="020B0302020104020203" pitchFamily="34" charset="-79"/>
              </a:rPr>
              <a:t> </a:t>
            </a:r>
            <a:r>
              <a:rPr lang="nl-NL" sz="3200" dirty="0">
                <a:solidFill>
                  <a:schemeClr val="tx1"/>
                </a:solidFill>
                <a:latin typeface="Century Gothic" panose="020B0502020202020204" pitchFamily="34" charset="0"/>
                <a:ea typeface="+mn-ea"/>
                <a:cs typeface="Gill Sans Light" panose="020B0302020104020203" pitchFamily="34" charset="-79"/>
              </a:rPr>
              <a:t>Jaarlijks ruim 31.000 ziekenhuisopnamen door hartfalen</a:t>
            </a:r>
          </a:p>
          <a:p>
            <a:pPr>
              <a:lnSpc>
                <a:spcPct val="90000"/>
              </a:lnSpc>
              <a:spcAft>
                <a:spcPts val="600"/>
              </a:spcAft>
              <a:buClr>
                <a:schemeClr val="tx1"/>
              </a:buClr>
              <a:buSzPct val="85000"/>
            </a:pPr>
            <a:r>
              <a:rPr lang="nl-NL" sz="3200" dirty="0">
                <a:solidFill>
                  <a:schemeClr val="tx1"/>
                </a:solidFill>
                <a:latin typeface="Century Gothic" panose="020B0502020202020204" pitchFamily="34" charset="0"/>
                <a:ea typeface="+mn-ea"/>
                <a:cs typeface="Gill Sans Light" panose="020B0302020104020203" pitchFamily="34" charset="-79"/>
              </a:rPr>
              <a:t>     gemiddelde ligduur 8,3 dagen</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Per jaar </a:t>
            </a:r>
            <a:r>
              <a:rPr lang="nl-NL" sz="3200" b="1" dirty="0">
                <a:solidFill>
                  <a:schemeClr val="bg2"/>
                </a:solidFill>
                <a:latin typeface="Century Gothic" panose="020B0502020202020204" pitchFamily="34" charset="0"/>
                <a:ea typeface="+mn-ea"/>
                <a:cs typeface="Gill Sans Light" panose="020B0302020104020203" pitchFamily="34" charset="-79"/>
              </a:rPr>
              <a:t>38.000 mensen </a:t>
            </a:r>
            <a:r>
              <a:rPr lang="nl-NL" sz="3200" dirty="0">
                <a:solidFill>
                  <a:schemeClr val="tx1"/>
                </a:solidFill>
                <a:latin typeface="Century Gothic" panose="020B0502020202020204" pitchFamily="34" charset="0"/>
                <a:ea typeface="+mn-ea"/>
                <a:cs typeface="Gill Sans Light" panose="020B0302020104020203" pitchFamily="34" charset="-79"/>
              </a:rPr>
              <a:t>voor het eerst hartfalen (52%V,48%M) </a:t>
            </a:r>
          </a:p>
          <a:p>
            <a:pPr>
              <a:lnSpc>
                <a:spcPct val="90000"/>
              </a:lnSpc>
              <a:spcAft>
                <a:spcPts val="600"/>
              </a:spcAft>
              <a:buClr>
                <a:schemeClr val="tx1"/>
              </a:buClr>
              <a:buSzPct val="85000"/>
            </a:pPr>
            <a:r>
              <a:rPr lang="nl-NL" sz="3200" dirty="0">
                <a:solidFill>
                  <a:schemeClr val="tx1"/>
                </a:solidFill>
                <a:latin typeface="Century Gothic" panose="020B0502020202020204" pitchFamily="34" charset="0"/>
                <a:ea typeface="+mn-ea"/>
                <a:cs typeface="Gill Sans Light" panose="020B0302020104020203" pitchFamily="34" charset="-79"/>
              </a:rPr>
              <a:t>    In 2022: totaal 241.300 mensen met hartfalen (1,5% totale bevolking)</a:t>
            </a:r>
          </a:p>
          <a:p>
            <a:pPr>
              <a:lnSpc>
                <a:spcPct val="90000"/>
              </a:lnSpc>
              <a:spcAft>
                <a:spcPts val="600"/>
              </a:spcAft>
              <a:buClr>
                <a:schemeClr val="tx1"/>
              </a:buClr>
              <a:buSzPct val="85000"/>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90% van de patiënten met hartfalen is 65 jaar of ouder</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In 2021 stierven ruim 7.500 mensen aan hartfalen</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a:t>
            </a:r>
            <a:r>
              <a:rPr lang="nl-NL" sz="3200" b="1" dirty="0">
                <a:solidFill>
                  <a:schemeClr val="tx1"/>
                </a:solidFill>
                <a:latin typeface="Century Gothic" panose="020B0502020202020204" pitchFamily="34" charset="0"/>
                <a:ea typeface="+mn-ea"/>
                <a:cs typeface="Gill Sans Light" panose="020B0302020104020203" pitchFamily="34" charset="-79"/>
              </a:rPr>
              <a:t>Verwachting: </a:t>
            </a:r>
            <a:r>
              <a:rPr lang="nl-NL" sz="3200" dirty="0">
                <a:solidFill>
                  <a:schemeClr val="tx1"/>
                </a:solidFill>
                <a:latin typeface="Century Gothic" panose="020B0502020202020204" pitchFamily="34" charset="0"/>
                <a:ea typeface="+mn-ea"/>
                <a:cs typeface="Gill Sans Light" panose="020B0302020104020203" pitchFamily="34" charset="-79"/>
              </a:rPr>
              <a:t>in 2030 </a:t>
            </a:r>
            <a:r>
              <a:rPr lang="nl-NL" sz="3200" b="1" dirty="0">
                <a:solidFill>
                  <a:schemeClr val="bg2"/>
                </a:solidFill>
                <a:latin typeface="Century Gothic" panose="020B0502020202020204" pitchFamily="34" charset="0"/>
                <a:ea typeface="+mn-ea"/>
                <a:cs typeface="Gill Sans Light" panose="020B0302020104020203" pitchFamily="34" charset="-79"/>
              </a:rPr>
              <a:t>342.000 mensen </a:t>
            </a:r>
            <a:r>
              <a:rPr lang="nl-NL" sz="3200" dirty="0">
                <a:solidFill>
                  <a:schemeClr val="tx1"/>
                </a:solidFill>
                <a:latin typeface="Century Gothic" panose="020B0502020202020204" pitchFamily="34" charset="0"/>
                <a:ea typeface="+mn-ea"/>
                <a:cs typeface="Gill Sans Light" panose="020B0302020104020203" pitchFamily="34" charset="-79"/>
              </a:rPr>
              <a:t>met hartfalen in NL (2% totale bevolking)</a:t>
            </a:r>
          </a:p>
        </p:txBody>
      </p:sp>
      <p:sp>
        <p:nvSpPr>
          <p:cNvPr id="12303" name="Footer Placeholder 5">
            <a:extLst>
              <a:ext uri="{FF2B5EF4-FFF2-40B4-BE49-F238E27FC236}">
                <a16:creationId xmlns:a16="http://schemas.microsoft.com/office/drawing/2014/main" id="{EA1DF8CD-E58D-9C9E-9576-6CDC1E5A9FAF}"/>
              </a:ext>
            </a:extLst>
          </p:cNvPr>
          <p:cNvSpPr>
            <a:spLocks noGrp="1"/>
          </p:cNvSpPr>
          <p:nvPr>
            <p:ph type="ftr" sz="quarter" idx="5"/>
          </p:nvPr>
        </p:nvSpPr>
        <p:spPr>
          <a:xfrm>
            <a:off x="5947594" y="10683875"/>
            <a:ext cx="8229600" cy="276999"/>
          </a:xfrm>
        </p:spPr>
        <p:txBody>
          <a:bodyPr/>
          <a:lstStyle/>
          <a:p>
            <a:pPr>
              <a:spcAft>
                <a:spcPts val="600"/>
              </a:spcAft>
            </a:pPr>
            <a:r>
              <a:rPr lang="nl-NL"/>
              <a:t>NVVC 2024</a:t>
            </a:r>
          </a:p>
        </p:txBody>
      </p:sp>
      <p:sp>
        <p:nvSpPr>
          <p:cNvPr id="12301" name="Slide Number Placeholder 6">
            <a:extLst>
              <a:ext uri="{FF2B5EF4-FFF2-40B4-BE49-F238E27FC236}">
                <a16:creationId xmlns:a16="http://schemas.microsoft.com/office/drawing/2014/main" id="{E4A6F506-F2F7-18A5-767A-5F57A0E5698E}"/>
              </a:ext>
            </a:extLst>
          </p:cNvPr>
          <p:cNvSpPr>
            <a:spLocks noGrp="1"/>
          </p:cNvSpPr>
          <p:nvPr>
            <p:ph type="sldNum" sz="quarter" idx="7"/>
          </p:nvPr>
        </p:nvSpPr>
        <p:spPr>
          <a:xfrm>
            <a:off x="16860018" y="10683875"/>
            <a:ext cx="1905000" cy="276999"/>
          </a:xfrm>
        </p:spPr>
        <p:txBody>
          <a:bodyPr/>
          <a:lstStyle/>
          <a:p>
            <a:pPr>
              <a:spcAft>
                <a:spcPts val="600"/>
              </a:spcAft>
            </a:pPr>
            <a:fld id="{B6F15528-21DE-4FAA-801E-634DDDAF4B2B}" type="slidenum">
              <a:rPr lang="en-NL" smtClean="0"/>
              <a:pPr>
                <a:spcAft>
                  <a:spcPts val="600"/>
                </a:spcAft>
              </a:pPr>
              <a:t>4</a:t>
            </a:fld>
            <a:endParaRPr lang="en-NL"/>
          </a:p>
        </p:txBody>
      </p:sp>
    </p:spTree>
    <p:extLst>
      <p:ext uri="{BB962C8B-B14F-4D97-AF65-F5344CB8AC3E}">
        <p14:creationId xmlns:p14="http://schemas.microsoft.com/office/powerpoint/2010/main" val="2256070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1A85A95E-545D-4F62-9BE5-966B40E8B00E}"/>
              </a:ext>
            </a:extLst>
          </p:cNvPr>
          <p:cNvSpPr>
            <a:spLocks noGrp="1"/>
          </p:cNvSpPr>
          <p:nvPr>
            <p:ph type="title"/>
          </p:nvPr>
        </p:nvSpPr>
        <p:spPr/>
        <p:txBody>
          <a:bodyPr/>
          <a:lstStyle/>
          <a:p>
            <a:r>
              <a:rPr lang="nl-NL" altLang="nl-NL" dirty="0">
                <a:latin typeface="+mn-lt"/>
              </a:rPr>
              <a:t>    </a:t>
            </a:r>
            <a:br>
              <a:rPr lang="nl-NL" altLang="nl-NL" dirty="0">
                <a:latin typeface="+mn-lt"/>
              </a:rPr>
            </a:br>
            <a:r>
              <a:rPr lang="nl-NL" altLang="nl-NL" dirty="0">
                <a:latin typeface="+mn-lt"/>
              </a:rPr>
              <a:t>     </a:t>
            </a:r>
            <a:r>
              <a:rPr lang="nl-NL" altLang="nl-NL" dirty="0" err="1">
                <a:latin typeface="+mn-lt"/>
              </a:rPr>
              <a:t>Ivabradine</a:t>
            </a:r>
            <a:r>
              <a:rPr lang="nl-NL" altLang="nl-NL" dirty="0">
                <a:latin typeface="+mn-lt"/>
              </a:rPr>
              <a:t> (</a:t>
            </a:r>
            <a:r>
              <a:rPr lang="nl-NL" altLang="nl-NL" dirty="0" err="1">
                <a:latin typeface="+mn-lt"/>
              </a:rPr>
              <a:t>Procoralan</a:t>
            </a:r>
            <a:r>
              <a:rPr lang="nl-NL" altLang="nl-NL" dirty="0">
                <a:latin typeface="+mn-lt"/>
              </a:rPr>
              <a:t>)</a:t>
            </a:r>
          </a:p>
        </p:txBody>
      </p:sp>
      <p:sp>
        <p:nvSpPr>
          <p:cNvPr id="74755" name="Tijdelijke aanduiding voor inhoud 2">
            <a:extLst>
              <a:ext uri="{FF2B5EF4-FFF2-40B4-BE49-F238E27FC236}">
                <a16:creationId xmlns:a16="http://schemas.microsoft.com/office/drawing/2014/main" id="{5C3D78FA-4019-4B1E-835C-65DBF3629C6F}"/>
              </a:ext>
            </a:extLst>
          </p:cNvPr>
          <p:cNvSpPr>
            <a:spLocks noGrp="1"/>
          </p:cNvSpPr>
          <p:nvPr>
            <p:ph idx="1"/>
          </p:nvPr>
        </p:nvSpPr>
        <p:spPr>
          <a:xfrm>
            <a:off x="1229491" y="2702347"/>
            <a:ext cx="17645117" cy="7177088"/>
          </a:xfrm>
        </p:spPr>
        <p:txBody>
          <a:bodyPr/>
          <a:lstStyle/>
          <a:p>
            <a:pPr marL="571500" indent="-571500">
              <a:buSzPct val="60000"/>
              <a:buFont typeface="Arial" panose="020B0604020202020204" pitchFamily="34" charset="0"/>
              <a:buChar char="•"/>
            </a:pPr>
            <a:r>
              <a:rPr lang="nl-NL" altLang="nl-NL" sz="3600" dirty="0">
                <a:latin typeface="+mj-lt"/>
              </a:rPr>
              <a:t>EF ≤35% en hartfrequentie ≥ 70/minuut (SR)</a:t>
            </a:r>
            <a:br>
              <a:rPr lang="nl-NL" altLang="nl-NL" sz="3600" dirty="0">
                <a:latin typeface="+mj-lt"/>
              </a:rPr>
            </a:br>
            <a:endParaRPr lang="nl-NL" altLang="nl-NL" sz="3600" dirty="0">
              <a:latin typeface="+mj-lt"/>
            </a:endParaRPr>
          </a:p>
          <a:p>
            <a:pPr marL="571500" indent="-571500">
              <a:buSzPct val="60000"/>
              <a:buFont typeface="Arial" panose="020B0604020202020204" pitchFamily="34" charset="0"/>
              <a:buChar char="•"/>
            </a:pPr>
            <a:r>
              <a:rPr lang="nl-NL" altLang="nl-NL" sz="3600" dirty="0">
                <a:latin typeface="+mj-lt"/>
              </a:rPr>
              <a:t>Verlaging sinusknoopfrequentie </a:t>
            </a:r>
            <a:br>
              <a:rPr lang="nl-NL" altLang="nl-NL" sz="3600" dirty="0">
                <a:latin typeface="+mj-lt"/>
              </a:rPr>
            </a:br>
            <a:endParaRPr lang="nl-NL" altLang="nl-NL" sz="3600" dirty="0">
              <a:latin typeface="+mj-lt"/>
            </a:endParaRPr>
          </a:p>
          <a:p>
            <a:pPr>
              <a:buSzPct val="60000"/>
            </a:pPr>
            <a:r>
              <a:rPr lang="nl-NL" altLang="nl-NL" sz="3600" b="1" dirty="0">
                <a:solidFill>
                  <a:schemeClr val="bg2"/>
                </a:solidFill>
                <a:latin typeface="+mj-lt"/>
              </a:rPr>
              <a:t>Bijwerkingen: </a:t>
            </a:r>
            <a:r>
              <a:rPr lang="nl-NL" altLang="nl-NL" sz="3600" dirty="0">
                <a:latin typeface="+mj-lt"/>
              </a:rPr>
              <a:t>bradycardie, wazig zien, tijdelijke waarneming lichtverschijnselen, hoofdpijn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jdelijke aanduiding voor inhoud 2">
            <a:extLst>
              <a:ext uri="{FF2B5EF4-FFF2-40B4-BE49-F238E27FC236}">
                <a16:creationId xmlns:a16="http://schemas.microsoft.com/office/drawing/2014/main" id="{A8C16732-4371-47B9-BFE8-1FD972526707}"/>
              </a:ext>
            </a:extLst>
          </p:cNvPr>
          <p:cNvSpPr>
            <a:spLocks noGrp="1"/>
          </p:cNvSpPr>
          <p:nvPr>
            <p:ph idx="1"/>
          </p:nvPr>
        </p:nvSpPr>
        <p:spPr>
          <a:xfrm>
            <a:off x="1339082" y="2630339"/>
            <a:ext cx="15697744" cy="7463124"/>
          </a:xfrm>
        </p:spPr>
        <p:txBody>
          <a:bodyPr>
            <a:normAutofit/>
          </a:bodyPr>
          <a:lstStyle/>
          <a:p>
            <a:pPr>
              <a:buSzPct val="60000"/>
            </a:pPr>
            <a:r>
              <a:rPr lang="nl-NL" altLang="nl-NL" sz="3600" b="1" dirty="0" err="1">
                <a:latin typeface="+mj-lt"/>
              </a:rPr>
              <a:t>Angiotensin</a:t>
            </a:r>
            <a:r>
              <a:rPr lang="nl-NL" altLang="nl-NL" sz="3600" b="1" dirty="0">
                <a:latin typeface="+mj-lt"/>
              </a:rPr>
              <a:t> Receptor-</a:t>
            </a:r>
            <a:r>
              <a:rPr lang="nl-NL" altLang="nl-NL" sz="3600" b="1" dirty="0" err="1">
                <a:latin typeface="+mj-lt"/>
              </a:rPr>
              <a:t>Neprilysin</a:t>
            </a:r>
            <a:r>
              <a:rPr lang="nl-NL" altLang="nl-NL" sz="3600" b="1" dirty="0">
                <a:latin typeface="+mj-lt"/>
              </a:rPr>
              <a:t> </a:t>
            </a:r>
            <a:r>
              <a:rPr lang="nl-NL" altLang="nl-NL" sz="3600" b="1" dirty="0" err="1">
                <a:latin typeface="+mj-lt"/>
              </a:rPr>
              <a:t>Inibitor</a:t>
            </a:r>
            <a:endParaRPr lang="nl-NL" altLang="nl-NL" sz="3600" b="1" dirty="0">
              <a:latin typeface="+mj-lt"/>
            </a:endParaRPr>
          </a:p>
          <a:p>
            <a:pPr>
              <a:buSzPct val="60000"/>
            </a:pPr>
            <a:endParaRPr lang="nl-NL" altLang="nl-NL" sz="3600" dirty="0">
              <a:latin typeface="+mj-lt"/>
            </a:endParaRPr>
          </a:p>
          <a:p>
            <a:pPr marL="571500" indent="-571500">
              <a:buSzPct val="60000"/>
              <a:buFont typeface="Arial" panose="020B0604020202020204" pitchFamily="34" charset="0"/>
              <a:buChar char="•"/>
            </a:pPr>
            <a:r>
              <a:rPr lang="nl-NL" altLang="nl-NL" sz="3600" dirty="0">
                <a:latin typeface="+mj-lt"/>
              </a:rPr>
              <a:t>Bij LVEF ≤35% bij optimale behandeling: </a:t>
            </a:r>
            <a:r>
              <a:rPr lang="nl-NL" altLang="nl-NL" sz="3600" dirty="0">
                <a:latin typeface="+mj-lt"/>
                <a:sym typeface="Wingdings" panose="05000000000000000000" pitchFamily="2" charset="2"/>
              </a:rPr>
              <a:t>ACE ARNI (</a:t>
            </a:r>
            <a:r>
              <a:rPr lang="nl-NL" altLang="nl-NL" sz="3600" dirty="0" err="1">
                <a:latin typeface="+mj-lt"/>
                <a:sym typeface="Wingdings" panose="05000000000000000000" pitchFamily="2" charset="2"/>
              </a:rPr>
              <a:t>s</a:t>
            </a:r>
            <a:r>
              <a:rPr lang="nl-NL" altLang="nl-NL" sz="3600" dirty="0" err="1">
                <a:latin typeface="+mj-lt"/>
              </a:rPr>
              <a:t>acubitril</a:t>
            </a:r>
            <a:r>
              <a:rPr lang="nl-NL" altLang="nl-NL" sz="3600" dirty="0">
                <a:latin typeface="+mj-lt"/>
              </a:rPr>
              <a:t>/</a:t>
            </a:r>
            <a:r>
              <a:rPr lang="nl-NL" altLang="nl-NL" sz="3600" dirty="0" err="1">
                <a:latin typeface="+mj-lt"/>
              </a:rPr>
              <a:t>valsartan</a:t>
            </a:r>
            <a:r>
              <a:rPr lang="nl-NL" altLang="nl-NL" sz="3600" dirty="0">
                <a:latin typeface="+mj-lt"/>
              </a:rPr>
              <a:t>)</a:t>
            </a:r>
            <a:br>
              <a:rPr lang="nl-NL" altLang="nl-NL" sz="3600" dirty="0">
                <a:latin typeface="+mj-lt"/>
              </a:rPr>
            </a:br>
            <a:endParaRPr lang="nl-NL" altLang="nl-NL" sz="3600" dirty="0">
              <a:latin typeface="+mj-lt"/>
            </a:endParaRPr>
          </a:p>
          <a:p>
            <a:pPr marL="571500" indent="-571500">
              <a:buSzPct val="60000"/>
              <a:buFont typeface="Arial" panose="020B0604020202020204" pitchFamily="34" charset="0"/>
              <a:buChar char="•"/>
            </a:pPr>
            <a:r>
              <a:rPr lang="nl-NL" altLang="nl-NL" sz="3600" dirty="0">
                <a:latin typeface="+mj-lt"/>
              </a:rPr>
              <a:t>Afname risico op verslechtering van hartfalen </a:t>
            </a:r>
            <a:br>
              <a:rPr lang="nl-NL" altLang="nl-NL" sz="3600" dirty="0">
                <a:latin typeface="+mj-lt"/>
              </a:rPr>
            </a:br>
            <a:endParaRPr lang="nl-NL" altLang="nl-NL" sz="3600" dirty="0">
              <a:latin typeface="+mj-lt"/>
            </a:endParaRPr>
          </a:p>
          <a:p>
            <a:pPr marL="571500" indent="-571500">
              <a:buSzPct val="60000"/>
              <a:buFont typeface="Arial" panose="020B0604020202020204" pitchFamily="34" charset="0"/>
              <a:buChar char="•"/>
            </a:pPr>
            <a:r>
              <a:rPr lang="nl-NL" altLang="nl-NL" sz="3600" dirty="0">
                <a:latin typeface="+mj-lt"/>
              </a:rPr>
              <a:t>Minder (her)opnames en lagere mortaliteit</a:t>
            </a:r>
            <a:br>
              <a:rPr lang="nl-NL" altLang="nl-NL" sz="3600" dirty="0">
                <a:latin typeface="Calibri" panose="020F0502020204030204" pitchFamily="34" charset="0"/>
              </a:rPr>
            </a:br>
            <a:endParaRPr lang="nl-NL" altLang="nl-NL" sz="3600" dirty="0">
              <a:latin typeface="Calibri" panose="020F0502020204030204" pitchFamily="34" charset="0"/>
            </a:endParaRPr>
          </a:p>
        </p:txBody>
      </p:sp>
      <p:sp>
        <p:nvSpPr>
          <p:cNvPr id="5" name="Titel 4">
            <a:extLst>
              <a:ext uri="{FF2B5EF4-FFF2-40B4-BE49-F238E27FC236}">
                <a16:creationId xmlns:a16="http://schemas.microsoft.com/office/drawing/2014/main" id="{1AE56F18-F0A0-A052-5422-22CD32804A51}"/>
              </a:ext>
            </a:extLst>
          </p:cNvPr>
          <p:cNvSpPr>
            <a:spLocks noGrp="1"/>
          </p:cNvSpPr>
          <p:nvPr>
            <p:ph type="title"/>
          </p:nvPr>
        </p:nvSpPr>
        <p:spPr/>
        <p:txBody>
          <a:bodyPr/>
          <a:lstStyle/>
          <a:p>
            <a:endParaRPr lang="nl-NL" dirty="0"/>
          </a:p>
        </p:txBody>
      </p:sp>
      <p:sp>
        <p:nvSpPr>
          <p:cNvPr id="6" name="Title 1">
            <a:extLst>
              <a:ext uri="{FF2B5EF4-FFF2-40B4-BE49-F238E27FC236}">
                <a16:creationId xmlns:a16="http://schemas.microsoft.com/office/drawing/2014/main" id="{756F4894-D9A9-9E4A-4B3A-823BC3C41215}"/>
              </a:ext>
            </a:extLst>
          </p:cNvPr>
          <p:cNvSpPr txBox="1">
            <a:spLocks/>
          </p:cNvSpPr>
          <p:nvPr/>
        </p:nvSpPr>
        <p:spPr>
          <a:xfrm>
            <a:off x="1123058" y="830139"/>
            <a:ext cx="12525334" cy="116103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cap="all"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nl-NL" sz="6000" b="0" dirty="0" err="1">
                <a:solidFill>
                  <a:srgbClr val="FF0000"/>
                </a:solidFill>
                <a:latin typeface="+mj-lt"/>
                <a:cs typeface="+mj-cs"/>
              </a:rPr>
              <a:t>arni</a:t>
            </a:r>
            <a:endParaRPr lang="nl-NL" sz="1100" b="0" dirty="0">
              <a:solidFill>
                <a:srgbClr val="FF0000"/>
              </a:solidFill>
              <a:latin typeface="+mj-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2726A047-E970-4B0E-BEFF-799E049C4F7C}"/>
              </a:ext>
            </a:extLst>
          </p:cNvPr>
          <p:cNvSpPr>
            <a:spLocks noGrp="1"/>
          </p:cNvSpPr>
          <p:nvPr>
            <p:ph type="title"/>
          </p:nvPr>
        </p:nvSpPr>
        <p:spPr>
          <a:xfrm>
            <a:off x="1123058" y="758131"/>
            <a:ext cx="14900070" cy="1884759"/>
          </a:xfrm>
        </p:spPr>
        <p:txBody>
          <a:bodyPr/>
          <a:lstStyle/>
          <a:p>
            <a:r>
              <a:rPr lang="nl-NL" altLang="nl-NL" sz="6000" dirty="0">
                <a:solidFill>
                  <a:srgbClr val="E51B24"/>
                </a:solidFill>
                <a:latin typeface="+mj-lt"/>
              </a:rPr>
              <a:t>NP-systeem en het RAAS-systeem</a:t>
            </a:r>
          </a:p>
        </p:txBody>
      </p:sp>
      <p:pic>
        <p:nvPicPr>
          <p:cNvPr id="4" name="Tijdelijke aanduiding voor inhoud 3">
            <a:extLst>
              <a:ext uri="{FF2B5EF4-FFF2-40B4-BE49-F238E27FC236}">
                <a16:creationId xmlns:a16="http://schemas.microsoft.com/office/drawing/2014/main" id="{AC6AD0C4-0F46-4BC2-AB2A-5E540F1021AE}"/>
              </a:ext>
            </a:extLst>
          </p:cNvPr>
          <p:cNvPicPr>
            <a:picLocks noGrp="1" noChangeAspect="1"/>
          </p:cNvPicPr>
          <p:nvPr>
            <p:ph idx="1"/>
          </p:nvPr>
        </p:nvPicPr>
        <p:blipFill>
          <a:blip r:embed="rId3"/>
          <a:stretch>
            <a:fillRect/>
          </a:stretch>
        </p:blipFill>
        <p:spPr>
          <a:xfrm>
            <a:off x="2716869" y="2414315"/>
            <a:ext cx="14670362" cy="7299312"/>
          </a:xfrm>
        </p:spPr>
      </p:pic>
    </p:spTree>
    <p:extLst>
      <p:ext uri="{BB962C8B-B14F-4D97-AF65-F5344CB8AC3E}">
        <p14:creationId xmlns:p14="http://schemas.microsoft.com/office/powerpoint/2010/main" val="1692598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a:extLst>
              <a:ext uri="{FF2B5EF4-FFF2-40B4-BE49-F238E27FC236}">
                <a16:creationId xmlns:a16="http://schemas.microsoft.com/office/drawing/2014/main" id="{F54622BB-43D8-4EAA-8483-435B2B6A8507}"/>
              </a:ext>
            </a:extLst>
          </p:cNvPr>
          <p:cNvSpPr>
            <a:spLocks noGrp="1"/>
          </p:cNvSpPr>
          <p:nvPr>
            <p:ph type="title"/>
          </p:nvPr>
        </p:nvSpPr>
        <p:spPr>
          <a:xfrm>
            <a:off x="1051050" y="830139"/>
            <a:ext cx="17339786" cy="2185798"/>
          </a:xfrm>
        </p:spPr>
        <p:txBody>
          <a:bodyPr/>
          <a:lstStyle/>
          <a:p>
            <a:r>
              <a:rPr lang="nl-NL" altLang="nl-NL" sz="6000" dirty="0">
                <a:latin typeface="+mj-lt"/>
              </a:rPr>
              <a:t>Overige medicatie</a:t>
            </a:r>
            <a:br>
              <a:rPr lang="nl-NL" altLang="nl-NL" dirty="0">
                <a:solidFill>
                  <a:srgbClr val="E51B24"/>
                </a:solidFill>
                <a:latin typeface="Calibri" panose="020F0502020204030204" pitchFamily="34" charset="0"/>
              </a:rPr>
            </a:br>
            <a:endParaRPr lang="nl-NL" altLang="nl-NL" dirty="0">
              <a:solidFill>
                <a:srgbClr val="E51B24"/>
              </a:solidFill>
              <a:latin typeface="Calibri" panose="020F0502020204030204" pitchFamily="34" charset="0"/>
            </a:endParaRPr>
          </a:p>
        </p:txBody>
      </p:sp>
      <p:sp>
        <p:nvSpPr>
          <p:cNvPr id="76803" name="Tijdelijke aanduiding voor inhoud 2">
            <a:extLst>
              <a:ext uri="{FF2B5EF4-FFF2-40B4-BE49-F238E27FC236}">
                <a16:creationId xmlns:a16="http://schemas.microsoft.com/office/drawing/2014/main" id="{CFB8912E-A885-4690-BDEC-7B7B6E3EC182}"/>
              </a:ext>
            </a:extLst>
          </p:cNvPr>
          <p:cNvSpPr>
            <a:spLocks noGrp="1"/>
          </p:cNvSpPr>
          <p:nvPr>
            <p:ph idx="1"/>
          </p:nvPr>
        </p:nvSpPr>
        <p:spPr>
          <a:xfrm>
            <a:off x="1339082" y="2630339"/>
            <a:ext cx="13570268" cy="9617508"/>
          </a:xfrm>
        </p:spPr>
        <p:txBody>
          <a:bodyPr>
            <a:normAutofit/>
          </a:bodyPr>
          <a:lstStyle/>
          <a:p>
            <a:pPr marL="571500" indent="-571500">
              <a:buSzPct val="60000"/>
              <a:buFont typeface="Arial" panose="020B0604020202020204" pitchFamily="34" charset="0"/>
              <a:buChar char="•"/>
            </a:pPr>
            <a:r>
              <a:rPr lang="nl-NL" altLang="nl-NL" sz="3600" b="1" dirty="0">
                <a:solidFill>
                  <a:schemeClr val="bg2"/>
                </a:solidFill>
                <a:latin typeface="+mj-lt"/>
              </a:rPr>
              <a:t>Aldosteron-antagonisten</a:t>
            </a:r>
            <a:r>
              <a:rPr lang="nl-NL" altLang="nl-NL" sz="3600" dirty="0">
                <a:latin typeface="+mj-lt"/>
              </a:rPr>
              <a:t> (spironolacton, </a:t>
            </a:r>
            <a:r>
              <a:rPr lang="nl-NL" altLang="nl-NL" sz="3600" dirty="0" err="1">
                <a:latin typeface="+mj-lt"/>
              </a:rPr>
              <a:t>eplerenon</a:t>
            </a:r>
            <a:r>
              <a:rPr lang="nl-NL" altLang="nl-NL" sz="3600" dirty="0">
                <a:latin typeface="+mj-lt"/>
              </a:rPr>
              <a:t>)    </a:t>
            </a:r>
            <a:br>
              <a:rPr lang="nl-NL" altLang="nl-NL" sz="3600" dirty="0">
                <a:latin typeface="+mj-lt"/>
              </a:rPr>
            </a:br>
            <a:r>
              <a:rPr lang="nl-NL" altLang="nl-NL" sz="3600" dirty="0">
                <a:latin typeface="+mj-lt"/>
              </a:rPr>
              <a:t>Naast ACE-remmers en diuretica, reductie morbiditeit     </a:t>
            </a:r>
            <a:br>
              <a:rPr lang="nl-NL" altLang="nl-NL" sz="3600" dirty="0">
                <a:latin typeface="+mj-lt"/>
              </a:rPr>
            </a:br>
            <a:r>
              <a:rPr lang="nl-NL" altLang="nl-NL" sz="3600" dirty="0">
                <a:latin typeface="+mj-lt"/>
              </a:rPr>
              <a:t>en mortaliteit</a:t>
            </a:r>
            <a:br>
              <a:rPr lang="nl-NL" altLang="nl-NL" sz="3600" dirty="0">
                <a:latin typeface="+mj-lt"/>
              </a:rPr>
            </a:br>
            <a:r>
              <a:rPr lang="nl-NL" altLang="nl-NL" sz="3600" dirty="0">
                <a:latin typeface="+mj-lt"/>
              </a:rPr>
              <a:t> 	</a:t>
            </a:r>
          </a:p>
          <a:p>
            <a:pPr marL="571500" indent="-571500">
              <a:buSzPct val="60000"/>
              <a:buFont typeface="Arial" panose="020B0604020202020204" pitchFamily="34" charset="0"/>
              <a:buChar char="•"/>
            </a:pPr>
            <a:r>
              <a:rPr lang="nl-NL" altLang="nl-NL" sz="3600" b="1" dirty="0">
                <a:solidFill>
                  <a:schemeClr val="bg2"/>
                </a:solidFill>
                <a:latin typeface="+mj-lt"/>
              </a:rPr>
              <a:t>Nitraten </a:t>
            </a:r>
            <a:r>
              <a:rPr lang="nl-NL" altLang="nl-NL" sz="3600" dirty="0">
                <a:latin typeface="+mj-lt"/>
              </a:rPr>
              <a:t>Vaatverwijdend waardoor afname kortademigheid en angina pectoris</a:t>
            </a:r>
            <a:br>
              <a:rPr lang="nl-NL" altLang="nl-NL" sz="3600" dirty="0">
                <a:latin typeface="+mj-lt"/>
              </a:rPr>
            </a:br>
            <a:endParaRPr lang="nl-NL" altLang="nl-NL" sz="3600" dirty="0">
              <a:latin typeface="+mj-lt"/>
            </a:endParaRPr>
          </a:p>
          <a:p>
            <a:pPr marL="571500" indent="-571500">
              <a:buSzPct val="60000"/>
              <a:buFont typeface="Arial" panose="020B0604020202020204" pitchFamily="34" charset="0"/>
              <a:buChar char="•"/>
            </a:pPr>
            <a:r>
              <a:rPr lang="nl-NL" altLang="nl-NL" sz="3600" b="1" dirty="0">
                <a:solidFill>
                  <a:schemeClr val="bg2"/>
                </a:solidFill>
                <a:latin typeface="+mj-lt"/>
              </a:rPr>
              <a:t>Antistolling </a:t>
            </a:r>
            <a:r>
              <a:rPr lang="nl-NL" altLang="nl-NL" sz="3600" dirty="0">
                <a:latin typeface="+mj-lt"/>
              </a:rPr>
              <a:t>(acetylsalicylzuur, acenocoumarol, DOAC) </a:t>
            </a:r>
            <a:br>
              <a:rPr lang="nl-NL" altLang="nl-NL" sz="3600" dirty="0">
                <a:latin typeface="+mj-lt"/>
              </a:rPr>
            </a:br>
            <a:r>
              <a:rPr lang="nl-NL" altLang="nl-NL" sz="3600" dirty="0">
                <a:latin typeface="+mj-lt"/>
              </a:rPr>
              <a:t>indien geïndiceerd op grond van comorbiditeit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48E1C1-9189-40A5-B5D7-C6A467A0EF88}"/>
              </a:ext>
            </a:extLst>
          </p:cNvPr>
          <p:cNvSpPr>
            <a:spLocks noGrp="1"/>
          </p:cNvSpPr>
          <p:nvPr>
            <p:ph type="title"/>
          </p:nvPr>
        </p:nvSpPr>
        <p:spPr>
          <a:xfrm>
            <a:off x="1123058" y="830139"/>
            <a:ext cx="16816473" cy="2185798"/>
          </a:xfrm>
        </p:spPr>
        <p:txBody>
          <a:bodyPr>
            <a:normAutofit/>
          </a:bodyPr>
          <a:lstStyle/>
          <a:p>
            <a:pPr>
              <a:defRPr/>
            </a:pPr>
            <a:r>
              <a:rPr lang="nl-NL" sz="6000" dirty="0">
                <a:latin typeface="+mj-lt"/>
              </a:rPr>
              <a:t>Afgeraden Medicatie</a:t>
            </a:r>
            <a:br>
              <a:rPr lang="nl-NL" dirty="0">
                <a:solidFill>
                  <a:srgbClr val="E51B24"/>
                </a:solidFill>
                <a:latin typeface="Calibri" panose="020F0502020204030204" pitchFamily="34" charset="0"/>
              </a:rPr>
            </a:br>
            <a:endParaRPr lang="nl-NL" dirty="0">
              <a:solidFill>
                <a:srgbClr val="E51B24"/>
              </a:solidFill>
              <a:latin typeface="Calibri" panose="020F0502020204030204" pitchFamily="34" charset="0"/>
            </a:endParaRPr>
          </a:p>
        </p:txBody>
      </p:sp>
      <p:sp>
        <p:nvSpPr>
          <p:cNvPr id="77827" name="Tijdelijke aanduiding voor inhoud 2">
            <a:extLst>
              <a:ext uri="{FF2B5EF4-FFF2-40B4-BE49-F238E27FC236}">
                <a16:creationId xmlns:a16="http://schemas.microsoft.com/office/drawing/2014/main" id="{16C7F1CB-A0B5-45FA-8EB1-EAF3A5A52CE6}"/>
              </a:ext>
            </a:extLst>
          </p:cNvPr>
          <p:cNvSpPr>
            <a:spLocks noGrp="1"/>
          </p:cNvSpPr>
          <p:nvPr>
            <p:ph idx="1"/>
          </p:nvPr>
        </p:nvSpPr>
        <p:spPr>
          <a:xfrm>
            <a:off x="1876536" y="2774355"/>
            <a:ext cx="15880370" cy="7465741"/>
          </a:xfrm>
        </p:spPr>
        <p:txBody>
          <a:bodyPr>
            <a:normAutofit/>
          </a:bodyPr>
          <a:lstStyle/>
          <a:p>
            <a:pPr marL="457200" indent="-457200">
              <a:lnSpc>
                <a:spcPct val="150000"/>
              </a:lnSpc>
              <a:buSzPct val="60000"/>
              <a:buFont typeface="Arial" panose="020B0604020202020204" pitchFamily="34" charset="0"/>
              <a:buChar char="•"/>
            </a:pPr>
            <a:r>
              <a:rPr lang="nl-NL" altLang="nl-NL" sz="3200" dirty="0" err="1">
                <a:latin typeface="+mj-lt"/>
              </a:rPr>
              <a:t>NSAID’s</a:t>
            </a:r>
            <a:endParaRPr lang="nl-NL" altLang="nl-NL" sz="3200" dirty="0">
              <a:latin typeface="+mj-lt"/>
            </a:endParaRPr>
          </a:p>
          <a:p>
            <a:pPr marL="457200" indent="-457200">
              <a:lnSpc>
                <a:spcPct val="150000"/>
              </a:lnSpc>
              <a:buSzPct val="60000"/>
              <a:buFont typeface="Arial" panose="020B0604020202020204" pitchFamily="34" charset="0"/>
              <a:buChar char="•"/>
            </a:pPr>
            <a:r>
              <a:rPr lang="nl-NL" altLang="nl-NL" sz="3200" dirty="0">
                <a:latin typeface="+mj-lt"/>
              </a:rPr>
              <a:t>Calciumantagonisten (verapamil en diltiazem; geldt niet voor amlodipine)</a:t>
            </a:r>
          </a:p>
          <a:p>
            <a:pPr marL="457200" indent="-457200">
              <a:lnSpc>
                <a:spcPct val="150000"/>
              </a:lnSpc>
              <a:buSzPct val="60000"/>
              <a:buFont typeface="Arial" panose="020B0604020202020204" pitchFamily="34" charset="0"/>
              <a:buChar char="•"/>
            </a:pPr>
            <a:r>
              <a:rPr lang="nl-NL" altLang="nl-NL" sz="3200" dirty="0" err="1">
                <a:latin typeface="+mj-lt"/>
              </a:rPr>
              <a:t>Thiazolidinedionen</a:t>
            </a:r>
            <a:r>
              <a:rPr lang="nl-NL" altLang="nl-NL" sz="3200" dirty="0">
                <a:latin typeface="+mj-lt"/>
              </a:rPr>
              <a:t> (toename hartfalen; zoals </a:t>
            </a:r>
            <a:r>
              <a:rPr lang="nl-NL" sz="3200" b="0" i="0" dirty="0">
                <a:effectLst/>
                <a:latin typeface="+mj-lt"/>
              </a:rPr>
              <a:t>orale </a:t>
            </a:r>
            <a:r>
              <a:rPr lang="nl-NL" sz="3200" b="0" i="0" dirty="0" err="1">
                <a:effectLst/>
                <a:latin typeface="+mj-lt"/>
              </a:rPr>
              <a:t>bloedglucoseverlagende</a:t>
            </a:r>
            <a:r>
              <a:rPr lang="nl-NL" sz="3200" b="0" i="0" dirty="0">
                <a:effectLst/>
                <a:latin typeface="+mj-lt"/>
              </a:rPr>
              <a:t> middel </a:t>
            </a:r>
            <a:r>
              <a:rPr lang="nl-NL" sz="3200" b="0" i="0" dirty="0" err="1">
                <a:effectLst/>
                <a:latin typeface="+mj-lt"/>
              </a:rPr>
              <a:t>Pioglitazon</a:t>
            </a:r>
            <a:r>
              <a:rPr lang="nl-NL" sz="3200" b="0" i="0" dirty="0">
                <a:effectLst/>
                <a:latin typeface="+mj-lt"/>
              </a:rPr>
              <a:t> (</a:t>
            </a:r>
            <a:r>
              <a:rPr lang="nl-NL" sz="3200" b="0" i="0" dirty="0" err="1">
                <a:effectLst/>
                <a:latin typeface="+mj-lt"/>
              </a:rPr>
              <a:t>Actos</a:t>
            </a:r>
            <a:r>
              <a:rPr lang="nl-NL" sz="3200" b="0" i="0" dirty="0">
                <a:effectLst/>
                <a:latin typeface="+mj-lt"/>
              </a:rPr>
              <a:t>)</a:t>
            </a:r>
            <a:endParaRPr lang="nl-NL" altLang="nl-NL" sz="3200" dirty="0">
              <a:latin typeface="+mj-lt"/>
            </a:endParaRPr>
          </a:p>
          <a:p>
            <a:pPr marL="457200" indent="-457200">
              <a:lnSpc>
                <a:spcPct val="150000"/>
              </a:lnSpc>
              <a:buSzPct val="60000"/>
              <a:buFont typeface="Arial" panose="020B0604020202020204" pitchFamily="34" charset="0"/>
              <a:buChar char="•"/>
            </a:pPr>
            <a:r>
              <a:rPr lang="nl-NL" altLang="nl-NL" sz="3200" dirty="0">
                <a:latin typeface="+mj-lt"/>
              </a:rPr>
              <a:t>Toevoeging ARB aan ACE-remmer</a:t>
            </a:r>
          </a:p>
          <a:p>
            <a:pPr marL="457200" indent="-457200">
              <a:lnSpc>
                <a:spcPct val="150000"/>
              </a:lnSpc>
              <a:buSzPct val="60000"/>
              <a:buFont typeface="Arial" panose="020B0604020202020204" pitchFamily="34" charset="0"/>
              <a:buChar char="•"/>
            </a:pPr>
            <a:r>
              <a:rPr lang="nl-NL" altLang="nl-NL" sz="3200" dirty="0">
                <a:latin typeface="+mj-lt"/>
              </a:rPr>
              <a:t>Lithium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A661C10-2C2A-9D6F-7979-6D8BB00A1DEE}"/>
              </a:ext>
            </a:extLst>
          </p:cNvPr>
          <p:cNvPicPr>
            <a:picLocks noChangeAspect="1"/>
          </p:cNvPicPr>
          <p:nvPr/>
        </p:nvPicPr>
        <p:blipFill>
          <a:blip r:embed="rId3"/>
          <a:stretch>
            <a:fillRect/>
          </a:stretch>
        </p:blipFill>
        <p:spPr>
          <a:xfrm>
            <a:off x="1915146" y="2486323"/>
            <a:ext cx="12788071" cy="6995961"/>
          </a:xfrm>
          <a:prstGeom prst="rect">
            <a:avLst/>
          </a:prstGeom>
          <a:ln>
            <a:solidFill>
              <a:schemeClr val="tx1"/>
            </a:solidFill>
          </a:ln>
          <a:effectLst>
            <a:outerShdw blurRad="50800" dist="38100" dir="2700000" algn="tl" rotWithShape="0">
              <a:prstClr val="black">
                <a:alpha val="40000"/>
              </a:prstClr>
            </a:outerShdw>
          </a:effectLst>
        </p:spPr>
      </p:pic>
      <p:sp>
        <p:nvSpPr>
          <p:cNvPr id="78850" name="Rectangle 2">
            <a:extLst>
              <a:ext uri="{FF2B5EF4-FFF2-40B4-BE49-F238E27FC236}">
                <a16:creationId xmlns:a16="http://schemas.microsoft.com/office/drawing/2014/main" id="{B4C81FFB-12FC-40CE-9F0C-89254ACB9972}"/>
              </a:ext>
            </a:extLst>
          </p:cNvPr>
          <p:cNvSpPr>
            <a:spLocks noGrp="1"/>
          </p:cNvSpPr>
          <p:nvPr>
            <p:ph type="title"/>
          </p:nvPr>
        </p:nvSpPr>
        <p:spPr>
          <a:xfrm>
            <a:off x="883644" y="902147"/>
            <a:ext cx="19244811" cy="2185798"/>
          </a:xfrm>
        </p:spPr>
        <p:txBody>
          <a:bodyPr/>
          <a:lstStyle/>
          <a:p>
            <a:r>
              <a:rPr lang="nl-NL" altLang="nl-NL" sz="6000" dirty="0">
                <a:latin typeface="+mn-lt"/>
              </a:rPr>
              <a:t>Overzicht combinatie bij HFrEF</a:t>
            </a:r>
          </a:p>
        </p:txBody>
      </p:sp>
      <p:sp>
        <p:nvSpPr>
          <p:cNvPr id="7" name="Tekstvak 6">
            <a:extLst>
              <a:ext uri="{FF2B5EF4-FFF2-40B4-BE49-F238E27FC236}">
                <a16:creationId xmlns:a16="http://schemas.microsoft.com/office/drawing/2014/main" id="{E83AF9C7-7C6D-F783-F0E0-C791F831F78A}"/>
              </a:ext>
            </a:extLst>
          </p:cNvPr>
          <p:cNvSpPr txBox="1"/>
          <p:nvPr/>
        </p:nvSpPr>
        <p:spPr>
          <a:xfrm>
            <a:off x="2103733" y="10699940"/>
            <a:ext cx="8483346" cy="369332"/>
          </a:xfrm>
          <a:prstGeom prst="rect">
            <a:avLst/>
          </a:prstGeom>
          <a:noFill/>
        </p:spPr>
        <p:txBody>
          <a:bodyPr wrap="square">
            <a:spAutoFit/>
          </a:bodyPr>
          <a:lstStyle/>
          <a:p>
            <a:r>
              <a:rPr lang="en-US" dirty="0"/>
              <a:t>JACC:HEARTFAILUREVOL.10,NO.2,2022</a:t>
            </a:r>
            <a:endParaRPr lang="nl-NL"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4C81FFB-12FC-40CE-9F0C-89254ACB9972}"/>
              </a:ext>
            </a:extLst>
          </p:cNvPr>
          <p:cNvSpPr>
            <a:spLocks noGrp="1"/>
          </p:cNvSpPr>
          <p:nvPr>
            <p:ph type="title"/>
          </p:nvPr>
        </p:nvSpPr>
        <p:spPr/>
        <p:txBody>
          <a:bodyPr/>
          <a:lstStyle/>
          <a:p>
            <a:br>
              <a:rPr lang="nl-NL" altLang="nl-NL" dirty="0">
                <a:latin typeface="+mn-lt"/>
              </a:rPr>
            </a:br>
            <a:r>
              <a:rPr lang="nl-NL" altLang="nl-NL" dirty="0">
                <a:latin typeface="+mn-lt"/>
              </a:rPr>
              <a:t>     </a:t>
            </a:r>
            <a:r>
              <a:rPr lang="nl-NL" altLang="nl-NL" sz="6000" dirty="0">
                <a:latin typeface="+mn-lt"/>
              </a:rPr>
              <a:t>Nieuwe ontwikkelingen HFrEF</a:t>
            </a:r>
          </a:p>
        </p:txBody>
      </p:sp>
      <p:sp>
        <p:nvSpPr>
          <p:cNvPr id="43011" name="Rectangle 3">
            <a:extLst>
              <a:ext uri="{FF2B5EF4-FFF2-40B4-BE49-F238E27FC236}">
                <a16:creationId xmlns:a16="http://schemas.microsoft.com/office/drawing/2014/main" id="{AF75894F-AEBA-4B53-8EAD-A0053F683FF3}"/>
              </a:ext>
            </a:extLst>
          </p:cNvPr>
          <p:cNvSpPr>
            <a:spLocks noGrp="1"/>
          </p:cNvSpPr>
          <p:nvPr>
            <p:ph type="body" idx="1"/>
          </p:nvPr>
        </p:nvSpPr>
        <p:spPr>
          <a:xfrm>
            <a:off x="1555106" y="2630339"/>
            <a:ext cx="13570268" cy="7889812"/>
          </a:xfrm>
        </p:spPr>
        <p:txBody>
          <a:bodyPr/>
          <a:lstStyle/>
          <a:p>
            <a:pPr>
              <a:buSzPct val="60000"/>
            </a:pPr>
            <a:r>
              <a:rPr lang="nl-NL" altLang="nl-NL" sz="3200" dirty="0">
                <a:latin typeface="+mj-lt"/>
              </a:rPr>
              <a:t>Gebruik van devices zoals: </a:t>
            </a:r>
          </a:p>
          <a:p>
            <a:pPr>
              <a:buSzPct val="60000"/>
              <a:buFont typeface="Webdings" panose="05030102010509060703" pitchFamily="18" charset="2"/>
              <a:buChar char="Y"/>
            </a:pPr>
            <a:r>
              <a:rPr lang="nl-NL" altLang="nl-NL" sz="3200" dirty="0">
                <a:latin typeface="+mj-lt"/>
              </a:rPr>
              <a:t> </a:t>
            </a:r>
            <a:r>
              <a:rPr lang="nl-NL" altLang="nl-NL" sz="3200" dirty="0" err="1">
                <a:latin typeface="+mj-lt"/>
              </a:rPr>
              <a:t>Resynchronisatie</a:t>
            </a:r>
            <a:r>
              <a:rPr lang="nl-NL" altLang="nl-NL" sz="3200" dirty="0">
                <a:latin typeface="+mj-lt"/>
              </a:rPr>
              <a:t> pacemakers</a:t>
            </a:r>
          </a:p>
          <a:p>
            <a:pPr>
              <a:buSzPct val="60000"/>
              <a:buFont typeface="Webdings" panose="05030102010509060703" pitchFamily="18" charset="2"/>
              <a:buChar char="Y"/>
            </a:pPr>
            <a:r>
              <a:rPr lang="nl-NL" altLang="nl-NL" sz="3200" dirty="0">
                <a:latin typeface="+mj-lt"/>
              </a:rPr>
              <a:t> Ventriculaire assistentie </a:t>
            </a:r>
            <a:r>
              <a:rPr lang="nl-NL" altLang="nl-NL" sz="3200" dirty="0" err="1">
                <a:latin typeface="+mj-lt"/>
              </a:rPr>
              <a:t>devices</a:t>
            </a:r>
            <a:endParaRPr lang="nl-NL" altLang="nl-NL" sz="3200" dirty="0">
              <a:latin typeface="+mj-lt"/>
            </a:endParaRPr>
          </a:p>
          <a:p>
            <a:pPr>
              <a:buSzPct val="60000"/>
              <a:buFont typeface="Webdings" panose="05030102010509060703" pitchFamily="18" charset="2"/>
              <a:buChar char="Y"/>
            </a:pPr>
            <a:r>
              <a:rPr lang="nl-NL" altLang="nl-NL" sz="3200" dirty="0">
                <a:latin typeface="+mj-lt"/>
              </a:rPr>
              <a:t> Nieuwe </a:t>
            </a:r>
            <a:r>
              <a:rPr lang="nl-NL" altLang="nl-NL" sz="3200" dirty="0" err="1">
                <a:latin typeface="+mj-lt"/>
              </a:rPr>
              <a:t>transcatheter</a:t>
            </a:r>
            <a:r>
              <a:rPr lang="nl-NL" altLang="nl-NL" sz="3200" dirty="0">
                <a:latin typeface="+mj-lt"/>
              </a:rPr>
              <a:t> klepinterventies</a:t>
            </a:r>
          </a:p>
          <a:p>
            <a:pPr>
              <a:buSzPct val="60000"/>
            </a:pPr>
            <a:endParaRPr lang="nl-NL" altLang="nl-NL" sz="3958" dirty="0">
              <a:latin typeface="Calibri" panose="020F0502020204030204" pitchFamily="34" charset="0"/>
            </a:endParaRPr>
          </a:p>
        </p:txBody>
      </p:sp>
      <p:pic>
        <p:nvPicPr>
          <p:cNvPr id="43012" name="Picture 4" descr="CRT_schematic">
            <a:extLst>
              <a:ext uri="{FF2B5EF4-FFF2-40B4-BE49-F238E27FC236}">
                <a16:creationId xmlns:a16="http://schemas.microsoft.com/office/drawing/2014/main" id="{7141922C-0E7F-417D-850A-F05BACB77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162" y="5726717"/>
            <a:ext cx="7355149" cy="439245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013" name="Picture 8" descr="HeartMate2THORATEC">
            <a:extLst>
              <a:ext uri="{FF2B5EF4-FFF2-40B4-BE49-F238E27FC236}">
                <a16:creationId xmlns:a16="http://schemas.microsoft.com/office/drawing/2014/main" id="{12B4EEDD-5D22-4730-96F2-069318D87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178" y="5014614"/>
            <a:ext cx="4083645" cy="510455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9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AEE42E0-BC87-44A9-A4CB-49C8C3E7EE02}"/>
              </a:ext>
            </a:extLst>
          </p:cNvPr>
          <p:cNvSpPr>
            <a:spLocks noGrp="1"/>
          </p:cNvSpPr>
          <p:nvPr>
            <p:ph type="title"/>
          </p:nvPr>
        </p:nvSpPr>
        <p:spPr>
          <a:xfrm>
            <a:off x="1045896" y="1018006"/>
            <a:ext cx="16566994" cy="1108277"/>
          </a:xfrm>
        </p:spPr>
        <p:txBody>
          <a:bodyPr>
            <a:noAutofit/>
          </a:bodyPr>
          <a:lstStyle/>
          <a:p>
            <a:pPr algn="l" eaLnBrk="1" hangingPunct="1">
              <a:defRPr/>
            </a:pPr>
            <a:r>
              <a:rPr lang="nl-NL" altLang="nl-NL" sz="6000" dirty="0">
                <a:latin typeface="+mj-lt"/>
              </a:rPr>
              <a:t>Medicamenteuze behandeling </a:t>
            </a:r>
            <a:r>
              <a:rPr lang="nl-NL" altLang="nl-NL" sz="6000" u="sng" dirty="0" err="1">
                <a:latin typeface="+mj-lt"/>
              </a:rPr>
              <a:t>HFpEF</a:t>
            </a:r>
            <a:endParaRPr lang="nl-NL" sz="6000" u="sng" dirty="0">
              <a:latin typeface="+mj-lt"/>
            </a:endParaRPr>
          </a:p>
        </p:txBody>
      </p:sp>
      <p:sp>
        <p:nvSpPr>
          <p:cNvPr id="184323" name="Rectangle 3">
            <a:extLst>
              <a:ext uri="{FF2B5EF4-FFF2-40B4-BE49-F238E27FC236}">
                <a16:creationId xmlns:a16="http://schemas.microsoft.com/office/drawing/2014/main" id="{D07ACCEC-CE46-460C-9C43-A9BDBC78D9B4}"/>
              </a:ext>
            </a:extLst>
          </p:cNvPr>
          <p:cNvSpPr>
            <a:spLocks noGrp="1"/>
          </p:cNvSpPr>
          <p:nvPr>
            <p:ph type="body" idx="1"/>
          </p:nvPr>
        </p:nvSpPr>
        <p:spPr>
          <a:xfrm>
            <a:off x="2203178" y="5326964"/>
            <a:ext cx="6912768" cy="5032271"/>
          </a:xfrm>
        </p:spPr>
        <p:txBody>
          <a:bodyPr>
            <a:normAutofit/>
          </a:bodyPr>
          <a:lstStyle/>
          <a:p>
            <a:pPr eaLnBrk="1" hangingPunct="1">
              <a:buSzPct val="60000"/>
            </a:pPr>
            <a:r>
              <a:rPr lang="nl-NL" altLang="nl-NL" sz="3200" dirty="0"/>
              <a:t>Pas in 2023 resultaat, studies van SGLT2 remmers: Minder kans op ziekenhuisopnames en CV dood bij behandeling van diastolisch hartfalen</a:t>
            </a:r>
          </a:p>
          <a:p>
            <a:pPr eaLnBrk="1" hangingPunct="1">
              <a:buSzPct val="60000"/>
              <a:buFont typeface="Webdings" panose="05030102010509060703" pitchFamily="18" charset="2"/>
              <a:buChar char="Y"/>
            </a:pPr>
            <a:endParaRPr lang="nl-NL" altLang="nl-NL" sz="3958" dirty="0"/>
          </a:p>
          <a:p>
            <a:pPr eaLnBrk="1" hangingPunct="1">
              <a:buSzPct val="60000"/>
            </a:pPr>
            <a:r>
              <a:rPr lang="nl-NL" altLang="nl-NL" sz="3600" b="1" dirty="0">
                <a:solidFill>
                  <a:srgbClr val="44A59E"/>
                </a:solidFill>
              </a:rPr>
              <a:t>Diuretica hebben enkel effect op de symptomen/kwaliteit van leven</a:t>
            </a:r>
          </a:p>
        </p:txBody>
      </p:sp>
      <p:pic>
        <p:nvPicPr>
          <p:cNvPr id="3" name="New picture">
            <a:extLst>
              <a:ext uri="{FF2B5EF4-FFF2-40B4-BE49-F238E27FC236}">
                <a16:creationId xmlns:a16="http://schemas.microsoft.com/office/drawing/2014/main" id="{C4C0A1A1-A70C-866C-43DB-1FE131A1F1B5}"/>
              </a:ext>
            </a:extLst>
          </p:cNvPr>
          <p:cNvPicPr/>
          <p:nvPr/>
        </p:nvPicPr>
        <p:blipFill>
          <a:blip r:embed="rId3"/>
          <a:stretch>
            <a:fillRect/>
          </a:stretch>
        </p:blipFill>
        <p:spPr>
          <a:xfrm>
            <a:off x="11500608" y="2686592"/>
            <a:ext cx="1849402" cy="837671"/>
          </a:xfrm>
          <a:prstGeom prst="rect">
            <a:avLst/>
          </a:prstGeom>
        </p:spPr>
      </p:pic>
      <p:sp>
        <p:nvSpPr>
          <p:cNvPr id="4" name="Rectangle 3">
            <a:extLst>
              <a:ext uri="{FF2B5EF4-FFF2-40B4-BE49-F238E27FC236}">
                <a16:creationId xmlns:a16="http://schemas.microsoft.com/office/drawing/2014/main" id="{C8232F92-7B2C-96E0-043B-9D349311319B}"/>
              </a:ext>
            </a:extLst>
          </p:cNvPr>
          <p:cNvSpPr txBox="1">
            <a:spLocks/>
          </p:cNvSpPr>
          <p:nvPr/>
        </p:nvSpPr>
        <p:spPr>
          <a:xfrm>
            <a:off x="12140282" y="5510659"/>
            <a:ext cx="6336704" cy="3928111"/>
          </a:xfrm>
          <a:prstGeom prst="rect">
            <a:avLst/>
          </a:prstGeom>
          <a:ln>
            <a:noFill/>
          </a:ln>
        </p:spPr>
        <p:txBody>
          <a:bodyPr vert="horz" lIns="91440" tIns="45720" rIns="91440" bIns="45720" rtlCol="0">
            <a:normAutofit fontScale="92500" lnSpcReduction="10000"/>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buSzPct val="60000"/>
            </a:pPr>
            <a:r>
              <a:rPr lang="nl-NL" altLang="nl-NL" sz="3600" b="1" dirty="0">
                <a:solidFill>
                  <a:srgbClr val="44A59E"/>
                </a:solidFill>
              </a:rPr>
              <a:t>Medicatie bij </a:t>
            </a:r>
            <a:r>
              <a:rPr lang="nl-NL" altLang="nl-NL" sz="3600" b="1" dirty="0" err="1">
                <a:solidFill>
                  <a:srgbClr val="44A59E"/>
                </a:solidFill>
              </a:rPr>
              <a:t>HFpEF</a:t>
            </a:r>
            <a:endParaRPr lang="nl-NL" altLang="nl-NL" sz="3600" b="1" dirty="0">
              <a:solidFill>
                <a:srgbClr val="44A59E"/>
              </a:solidFill>
            </a:endParaRPr>
          </a:p>
          <a:p>
            <a:pPr lvl="1">
              <a:buSzPct val="60000"/>
            </a:pPr>
            <a:endParaRPr lang="nl-NL" altLang="nl-NL" sz="3600" b="1" dirty="0">
              <a:solidFill>
                <a:srgbClr val="44A59E"/>
              </a:solidFill>
            </a:endParaRPr>
          </a:p>
          <a:p>
            <a:pPr marL="1028700" lvl="1" indent="-571500">
              <a:buSzPct val="60000"/>
              <a:buFont typeface="Arial" panose="020B0604020202020204" pitchFamily="34" charset="0"/>
              <a:buChar char="•"/>
            </a:pPr>
            <a:r>
              <a:rPr lang="nl-NL" altLang="nl-NL" sz="3600" dirty="0"/>
              <a:t>Diuretica!</a:t>
            </a:r>
          </a:p>
          <a:p>
            <a:pPr marL="1028700" lvl="1" indent="-571500">
              <a:buSzPct val="60000"/>
              <a:buFont typeface="Arial" panose="020B0604020202020204" pitchFamily="34" charset="0"/>
              <a:buChar char="•"/>
            </a:pPr>
            <a:r>
              <a:rPr lang="nl-NL" altLang="nl-NL" sz="3600" dirty="0"/>
              <a:t>SGLT2 remmers</a:t>
            </a:r>
            <a:br>
              <a:rPr lang="nl-NL" altLang="nl-NL" sz="3600" dirty="0"/>
            </a:br>
            <a:endParaRPr lang="nl-NL" altLang="nl-NL" sz="3600" dirty="0"/>
          </a:p>
          <a:p>
            <a:pPr lvl="1">
              <a:buSzPct val="60000"/>
            </a:pPr>
            <a:r>
              <a:rPr lang="nl-NL" altLang="nl-NL" sz="3600" dirty="0"/>
              <a:t>Verder:</a:t>
            </a:r>
          </a:p>
          <a:p>
            <a:pPr marL="1028700" lvl="1" indent="-571500">
              <a:buSzPct val="60000"/>
              <a:buFont typeface="Arial" panose="020B0604020202020204" pitchFamily="34" charset="0"/>
              <a:buChar char="•"/>
            </a:pPr>
            <a:r>
              <a:rPr lang="nl-NL" altLang="nl-NL" sz="3600" dirty="0"/>
              <a:t>CVRM/DM</a:t>
            </a:r>
          </a:p>
          <a:p>
            <a:pPr marL="1028700" lvl="1" indent="-571500">
              <a:buSzPct val="60000"/>
              <a:buFont typeface="Arial" panose="020B0604020202020204" pitchFamily="34" charset="0"/>
              <a:buChar char="•"/>
            </a:pPr>
            <a:r>
              <a:rPr lang="nl-NL" altLang="nl-NL" sz="3600" dirty="0"/>
              <a:t>Boezemfibrilleren</a:t>
            </a:r>
          </a:p>
        </p:txBody>
      </p:sp>
      <p:pic>
        <p:nvPicPr>
          <p:cNvPr id="8" name="Afbeelding 7">
            <a:extLst>
              <a:ext uri="{FF2B5EF4-FFF2-40B4-BE49-F238E27FC236}">
                <a16:creationId xmlns:a16="http://schemas.microsoft.com/office/drawing/2014/main" id="{FE129D1A-5231-3004-B432-4825037FEFAC}"/>
              </a:ext>
            </a:extLst>
          </p:cNvPr>
          <p:cNvPicPr>
            <a:picLocks noChangeAspect="1"/>
          </p:cNvPicPr>
          <p:nvPr/>
        </p:nvPicPr>
        <p:blipFill>
          <a:blip r:embed="rId4"/>
          <a:stretch>
            <a:fillRect/>
          </a:stretch>
        </p:blipFill>
        <p:spPr>
          <a:xfrm>
            <a:off x="1985365" y="2639296"/>
            <a:ext cx="9515243" cy="2340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98691"/>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err="1">
                <a:latin typeface="Century Gothic" panose="020B0502020202020204" pitchFamily="34" charset="0"/>
              </a:rPr>
              <a:t>Transmurale</a:t>
            </a:r>
            <a:r>
              <a:rPr lang="en-GB" dirty="0">
                <a:latin typeface="Century Gothic" panose="020B0502020202020204" pitchFamily="34" charset="0"/>
              </a:rPr>
              <a:t> </a:t>
            </a:r>
            <a:r>
              <a:rPr lang="en-GB" dirty="0" err="1">
                <a:latin typeface="Century Gothic" panose="020B0502020202020204" pitchFamily="34" charset="0"/>
              </a:rPr>
              <a:t>samenwerking</a:t>
            </a:r>
            <a:endParaRPr lang="en-GB" dirty="0">
              <a:latin typeface="Century Gothic" panose="020B0502020202020204" pitchFamily="34" charset="0"/>
            </a:endParaRPr>
          </a:p>
        </p:txBody>
      </p:sp>
      <p:sp>
        <p:nvSpPr>
          <p:cNvPr id="3" name="Tekstvak 2">
            <a:extLst>
              <a:ext uri="{FF2B5EF4-FFF2-40B4-BE49-F238E27FC236}">
                <a16:creationId xmlns:a16="http://schemas.microsoft.com/office/drawing/2014/main" id="{67476DE1-ACB6-E4EB-5722-C989BEB9E9D4}"/>
              </a:ext>
            </a:extLst>
          </p:cNvPr>
          <p:cNvSpPr txBox="1"/>
          <p:nvPr/>
        </p:nvSpPr>
        <p:spPr>
          <a:xfrm>
            <a:off x="979042" y="6878811"/>
            <a:ext cx="8390438" cy="707886"/>
          </a:xfrm>
          <a:prstGeom prst="rect">
            <a:avLst/>
          </a:prstGeom>
          <a:noFill/>
        </p:spPr>
        <p:txBody>
          <a:bodyPr wrap="none" rtlCol="0">
            <a:spAutoFit/>
          </a:bodyPr>
          <a:lstStyle/>
          <a:p>
            <a:r>
              <a:rPr lang="nl-NL" sz="4000" b="1" dirty="0">
                <a:solidFill>
                  <a:schemeClr val="bg2"/>
                </a:solidFill>
                <a:latin typeface="+mj-lt"/>
              </a:rPr>
              <a:t>Regionale</a:t>
            </a:r>
            <a:r>
              <a:rPr lang="nl-NL" sz="3600" b="1" dirty="0">
                <a:solidFill>
                  <a:schemeClr val="bg2"/>
                </a:solidFill>
                <a:latin typeface="+mj-lt"/>
              </a:rPr>
              <a:t> </a:t>
            </a:r>
            <a:r>
              <a:rPr lang="nl-NL" sz="4000" b="1" dirty="0">
                <a:solidFill>
                  <a:schemeClr val="bg2"/>
                </a:solidFill>
                <a:latin typeface="+mj-lt"/>
              </a:rPr>
              <a:t>transmurale afspraken</a:t>
            </a:r>
            <a:endParaRPr lang="nl-NL" sz="3600" b="1" dirty="0">
              <a:solidFill>
                <a:schemeClr val="bg2"/>
              </a:solidFill>
              <a:latin typeface="+mj-lt"/>
            </a:endParaRPr>
          </a:p>
        </p:txBody>
      </p:sp>
    </p:spTree>
    <p:extLst>
      <p:ext uri="{BB962C8B-B14F-4D97-AF65-F5344CB8AC3E}">
        <p14:creationId xmlns:p14="http://schemas.microsoft.com/office/powerpoint/2010/main" val="1255116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AEE42E0-BC87-44A9-A4CB-49C8C3E7EE02}"/>
              </a:ext>
            </a:extLst>
          </p:cNvPr>
          <p:cNvSpPr>
            <a:spLocks noGrp="1"/>
          </p:cNvSpPr>
          <p:nvPr>
            <p:ph type="title"/>
          </p:nvPr>
        </p:nvSpPr>
        <p:spPr>
          <a:xfrm>
            <a:off x="1045896" y="1018006"/>
            <a:ext cx="16566994" cy="1108277"/>
          </a:xfrm>
        </p:spPr>
        <p:txBody>
          <a:bodyPr>
            <a:noAutofit/>
          </a:bodyPr>
          <a:lstStyle/>
          <a:p>
            <a:pPr algn="l" eaLnBrk="1" hangingPunct="1">
              <a:defRPr/>
            </a:pPr>
            <a:r>
              <a:rPr lang="nl-NL" altLang="nl-NL" sz="6000" dirty="0">
                <a:latin typeface="+mj-lt"/>
              </a:rPr>
              <a:t>Regionale transmurale afspraken</a:t>
            </a:r>
            <a:endParaRPr lang="nl-NL" sz="6000" u="sng" dirty="0">
              <a:latin typeface="+mj-lt"/>
            </a:endParaRPr>
          </a:p>
        </p:txBody>
      </p:sp>
      <p:sp>
        <p:nvSpPr>
          <p:cNvPr id="184323" name="Rectangle 3">
            <a:extLst>
              <a:ext uri="{FF2B5EF4-FFF2-40B4-BE49-F238E27FC236}">
                <a16:creationId xmlns:a16="http://schemas.microsoft.com/office/drawing/2014/main" id="{D07ACCEC-CE46-460C-9C43-A9BDBC78D9B4}"/>
              </a:ext>
            </a:extLst>
          </p:cNvPr>
          <p:cNvSpPr>
            <a:spLocks noGrp="1"/>
          </p:cNvSpPr>
          <p:nvPr>
            <p:ph type="body" idx="1"/>
          </p:nvPr>
        </p:nvSpPr>
        <p:spPr>
          <a:xfrm>
            <a:off x="1771130" y="3138539"/>
            <a:ext cx="15409712" cy="5032271"/>
          </a:xfrm>
        </p:spPr>
        <p:txBody>
          <a:bodyPr>
            <a:normAutofit/>
          </a:bodyPr>
          <a:lstStyle/>
          <a:p>
            <a:pPr eaLnBrk="1" hangingPunct="1">
              <a:buSzPct val="60000"/>
            </a:pPr>
            <a:r>
              <a:rPr lang="nl-NL" altLang="nl-NL" sz="3600" b="1" dirty="0"/>
              <a:t>Terug naar de eerste lijn:</a:t>
            </a:r>
            <a:endParaRPr lang="nl-NL" altLang="nl-NL" sz="3600" dirty="0"/>
          </a:p>
          <a:p>
            <a:pPr marL="571500" indent="-571500" eaLnBrk="1" hangingPunct="1">
              <a:buSzPct val="60000"/>
              <a:buFont typeface="Arial" panose="020B0604020202020204" pitchFamily="34" charset="0"/>
              <a:buChar char="•"/>
            </a:pPr>
            <a:r>
              <a:rPr lang="nl-NL" altLang="nl-NL" sz="3600" dirty="0"/>
              <a:t>Zeer kwetsbare oudere (meestal al aanwezig!)</a:t>
            </a:r>
          </a:p>
          <a:p>
            <a:pPr marL="571500" indent="-571500" eaLnBrk="1" hangingPunct="1">
              <a:buSzPct val="60000"/>
              <a:buFont typeface="Arial" panose="020B0604020202020204" pitchFamily="34" charset="0"/>
              <a:buChar char="•"/>
            </a:pPr>
            <a:r>
              <a:rPr lang="nl-NL" altLang="nl-NL" sz="3600" dirty="0"/>
              <a:t>Palliatief hartfalen</a:t>
            </a:r>
          </a:p>
          <a:p>
            <a:pPr marL="571500" indent="-571500" eaLnBrk="1" hangingPunct="1">
              <a:buSzPct val="60000"/>
              <a:buFont typeface="Arial" panose="020B0604020202020204" pitchFamily="34" charset="0"/>
              <a:buChar char="•"/>
            </a:pPr>
            <a:r>
              <a:rPr lang="nl-NL" altLang="nl-NL" sz="3600" dirty="0"/>
              <a:t>HF-</a:t>
            </a:r>
            <a:r>
              <a:rPr lang="nl-NL" altLang="nl-NL" sz="3600" dirty="0" err="1"/>
              <a:t>pEF</a:t>
            </a:r>
            <a:r>
              <a:rPr lang="nl-NL" altLang="nl-NL" sz="3600" dirty="0"/>
              <a:t> (diastolisch hartfalen)</a:t>
            </a:r>
          </a:p>
          <a:p>
            <a:pPr marL="571500" indent="-571500" eaLnBrk="1" hangingPunct="1">
              <a:buSzPct val="60000"/>
              <a:buFont typeface="Arial" panose="020B0604020202020204" pitchFamily="34" charset="0"/>
              <a:buChar char="•"/>
            </a:pPr>
            <a:r>
              <a:rPr lang="nl-NL" altLang="nl-NL" sz="3600" dirty="0"/>
              <a:t>HF-</a:t>
            </a:r>
            <a:r>
              <a:rPr lang="nl-NL" altLang="nl-NL" sz="3600" dirty="0" err="1"/>
              <a:t>rEF</a:t>
            </a:r>
            <a:r>
              <a:rPr lang="nl-NL" altLang="nl-NL" sz="3600" dirty="0"/>
              <a:t> (systolisch hartfalen </a:t>
            </a:r>
            <a:r>
              <a:rPr lang="nl-NL" altLang="nl-NL" sz="3600" u="sng" dirty="0"/>
              <a:t>indien stabiel</a:t>
            </a:r>
          </a:p>
          <a:p>
            <a:pPr marL="571500" indent="-571500" eaLnBrk="1" hangingPunct="1">
              <a:buSzPct val="60000"/>
              <a:buFont typeface="Arial" panose="020B0604020202020204" pitchFamily="34" charset="0"/>
              <a:buChar char="•"/>
            </a:pPr>
            <a:endParaRPr lang="nl-NL" altLang="nl-NL" sz="3600" u="sng" dirty="0"/>
          </a:p>
          <a:p>
            <a:pPr marL="571500" indent="-571500" eaLnBrk="1" hangingPunct="1">
              <a:buSzPct val="60000"/>
              <a:buFont typeface="Arial" panose="020B0604020202020204" pitchFamily="34" charset="0"/>
              <a:buChar char="•"/>
            </a:pPr>
            <a:endParaRPr lang="nl-NL" altLang="nl-NL" sz="3600" u="sng" dirty="0"/>
          </a:p>
          <a:p>
            <a:pPr eaLnBrk="1" hangingPunct="1">
              <a:buSzPct val="60000"/>
            </a:pPr>
            <a:r>
              <a:rPr lang="nl-NL" altLang="nl-NL" sz="3600" dirty="0">
                <a:highlight>
                  <a:srgbClr val="FFFF00"/>
                </a:highlight>
              </a:rPr>
              <a:t>Voeg hier de eigen regionale transmurale afspraken toe</a:t>
            </a:r>
          </a:p>
        </p:txBody>
      </p:sp>
      <p:sp>
        <p:nvSpPr>
          <p:cNvPr id="2" name="Текст 35">
            <a:extLst>
              <a:ext uri="{FF2B5EF4-FFF2-40B4-BE49-F238E27FC236}">
                <a16:creationId xmlns:a16="http://schemas.microsoft.com/office/drawing/2014/main" id="{A11A889B-E5D9-B307-9FCC-39C8949FE499}"/>
              </a:ext>
            </a:extLst>
          </p:cNvPr>
          <p:cNvSpPr txBox="1">
            <a:spLocks/>
          </p:cNvSpPr>
          <p:nvPr/>
        </p:nvSpPr>
        <p:spPr>
          <a:xfrm>
            <a:off x="1195066" y="2019409"/>
            <a:ext cx="15620997" cy="1119130"/>
          </a:xfrm>
          <a:prstGeom prst="rect">
            <a:avLst/>
          </a:prstGeom>
        </p:spPr>
        <p:txBody>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 sz="3200" b="1" dirty="0">
                <a:solidFill>
                  <a:schemeClr val="bg2"/>
                </a:solidFill>
              </a:rPr>
              <a:t>Welke afspraken hebben wij in de regio gemaakt? </a:t>
            </a:r>
          </a:p>
        </p:txBody>
      </p:sp>
    </p:spTree>
    <p:extLst>
      <p:ext uri="{BB962C8B-B14F-4D97-AF65-F5344CB8AC3E}">
        <p14:creationId xmlns:p14="http://schemas.microsoft.com/office/powerpoint/2010/main" val="66454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99878-9560-4B4A-8ECF-F4DB4F344033}"/>
              </a:ext>
            </a:extLst>
          </p:cNvPr>
          <p:cNvSpPr>
            <a:spLocks noGrp="1"/>
          </p:cNvSpPr>
          <p:nvPr>
            <p:ph type="title"/>
          </p:nvPr>
        </p:nvSpPr>
        <p:spPr/>
        <p:txBody>
          <a:bodyPr/>
          <a:lstStyle/>
          <a:p>
            <a:r>
              <a:rPr lang="nl-NL" dirty="0">
                <a:latin typeface="+mn-lt"/>
              </a:rPr>
              <a:t>   </a:t>
            </a:r>
            <a:br>
              <a:rPr lang="nl-NL" dirty="0">
                <a:latin typeface="+mn-lt"/>
              </a:rPr>
            </a:br>
            <a:r>
              <a:rPr lang="nl-NL" dirty="0">
                <a:latin typeface="+mn-lt"/>
              </a:rPr>
              <a:t>    </a:t>
            </a:r>
            <a:r>
              <a:rPr lang="nl-NL" sz="6000" dirty="0">
                <a:latin typeface="+mn-lt"/>
              </a:rPr>
              <a:t>in de huisartspraktijk</a:t>
            </a:r>
          </a:p>
        </p:txBody>
      </p:sp>
      <p:sp>
        <p:nvSpPr>
          <p:cNvPr id="3" name="Tijdelijke aanduiding voor inhoud 2">
            <a:extLst>
              <a:ext uri="{FF2B5EF4-FFF2-40B4-BE49-F238E27FC236}">
                <a16:creationId xmlns:a16="http://schemas.microsoft.com/office/drawing/2014/main" id="{CBB64EBA-714D-4D4D-A044-538927AA7EBF}"/>
              </a:ext>
            </a:extLst>
          </p:cNvPr>
          <p:cNvSpPr>
            <a:spLocks noGrp="1"/>
          </p:cNvSpPr>
          <p:nvPr>
            <p:ph idx="1"/>
          </p:nvPr>
        </p:nvSpPr>
        <p:spPr>
          <a:xfrm>
            <a:off x="979042" y="2846363"/>
            <a:ext cx="17645117" cy="7177088"/>
          </a:xfrm>
        </p:spPr>
        <p:txBody>
          <a:bodyPr>
            <a:normAutofit/>
          </a:bodyPr>
          <a:lstStyle/>
          <a:p>
            <a:pPr algn="l" eaLnBrk="1" hangingPunct="1">
              <a:buSzPct val="60000"/>
            </a:pPr>
            <a:r>
              <a:rPr lang="nl-NL" altLang="nl-NL" sz="3200" b="1" dirty="0">
                <a:solidFill>
                  <a:schemeClr val="bg2"/>
                </a:solidFill>
                <a:latin typeface="+mj-lt"/>
                <a:cs typeface="Tahoma" panose="020B0604030504040204" pitchFamily="34" charset="0"/>
              </a:rPr>
              <a:t>Prevalentie</a:t>
            </a:r>
          </a:p>
          <a:p>
            <a:pPr algn="l" eaLnBrk="1" hangingPunct="1">
              <a:buSzPct val="60000"/>
              <a:buFont typeface="Webdings" panose="05030102010509060703" pitchFamily="18" charset="2"/>
              <a:buChar char="Y"/>
            </a:pPr>
            <a:r>
              <a:rPr lang="nl-NL" altLang="nl-NL" sz="3200" dirty="0">
                <a:latin typeface="+mj-lt"/>
                <a:cs typeface="Tahoma" panose="020B0604030504040204" pitchFamily="34" charset="0"/>
              </a:rPr>
              <a:t> 15-20 patiënten per huisartspraktijk</a:t>
            </a:r>
          </a:p>
          <a:p>
            <a:pPr algn="l" eaLnBrk="1" hangingPunct="1">
              <a:buSzPct val="60000"/>
              <a:buFont typeface="Webdings" panose="05030102010509060703" pitchFamily="18" charset="2"/>
              <a:buChar char="Y"/>
            </a:pPr>
            <a:r>
              <a:rPr lang="nl-NL" altLang="nl-NL" sz="3200" dirty="0">
                <a:latin typeface="+mj-lt"/>
                <a:cs typeface="Tahoma" panose="020B0604030504040204" pitchFamily="34" charset="0"/>
              </a:rPr>
              <a:t> 33% van de 80-plussers</a:t>
            </a:r>
          </a:p>
          <a:p>
            <a:pPr algn="l" eaLnBrk="1" hangingPunct="1">
              <a:buSzPct val="60000"/>
              <a:buFont typeface="Webdings" panose="05030102010509060703" pitchFamily="18" charset="2"/>
              <a:buChar char="Y"/>
            </a:pPr>
            <a:endParaRPr lang="nl-NL" altLang="nl-NL" sz="3200" dirty="0">
              <a:latin typeface="+mj-lt"/>
              <a:cs typeface="Tahoma" panose="020B0604030504040204" pitchFamily="34" charset="0"/>
            </a:endParaRPr>
          </a:p>
          <a:p>
            <a:pPr algn="l" eaLnBrk="1" hangingPunct="1">
              <a:buSzPct val="60000"/>
              <a:buFont typeface="Webdings" panose="05030102010509060703" pitchFamily="18" charset="2"/>
              <a:buChar char="Y"/>
            </a:pPr>
            <a:r>
              <a:rPr lang="nl-NL" altLang="nl-NL" sz="3200" dirty="0">
                <a:latin typeface="+mj-lt"/>
                <a:cs typeface="Tahoma" panose="020B0604030504040204" pitchFamily="34" charset="0"/>
              </a:rPr>
              <a:t> Incidentie 2,1/1.000</a:t>
            </a:r>
            <a:br>
              <a:rPr lang="nl-NL" altLang="nl-NL" sz="3200" dirty="0">
                <a:latin typeface="+mj-lt"/>
                <a:cs typeface="Tahoma" panose="020B0604030504040204" pitchFamily="34" charset="0"/>
              </a:rPr>
            </a:br>
            <a:r>
              <a:rPr lang="nl-NL" altLang="nl-NL" sz="3200" dirty="0">
                <a:latin typeface="+mj-lt"/>
                <a:cs typeface="Tahoma" panose="020B0604030504040204" pitchFamily="34" charset="0"/>
              </a:rPr>
              <a:t>   4 patiënten per normpraktijk</a:t>
            </a:r>
            <a:br>
              <a:rPr lang="nl-NL" altLang="nl-NL" sz="3200" dirty="0">
                <a:latin typeface="+mj-lt"/>
                <a:cs typeface="Tahoma" panose="020B0604030504040204" pitchFamily="34" charset="0"/>
              </a:rPr>
            </a:br>
            <a:endParaRPr lang="nl-NL" altLang="nl-NL" sz="3200" dirty="0">
              <a:latin typeface="+mj-lt"/>
              <a:cs typeface="Tahoma" panose="020B0604030504040204" pitchFamily="34" charset="0"/>
            </a:endParaRPr>
          </a:p>
          <a:p>
            <a:pPr algn="l">
              <a:buSzPct val="60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Risicogroepen: DM2, HT, COPD</a:t>
            </a:r>
          </a:p>
          <a:p>
            <a:pPr algn="l">
              <a:buSzPct val="60000"/>
            </a:pPr>
            <a:r>
              <a:rPr lang="nl-NL" altLang="nl-NL" sz="3200" dirty="0">
                <a:latin typeface="+mj-lt"/>
                <a:cs typeface="Tahoma" panose="020B0604030504040204" pitchFamily="34" charset="0"/>
              </a:rPr>
              <a:t>   &gt;25% van de patiënten &gt;65 jaar met COPD!	</a:t>
            </a:r>
          </a:p>
          <a:p>
            <a:pPr algn="l">
              <a:buSzPct val="60000"/>
            </a:pPr>
            <a:endParaRPr lang="nl-NL" altLang="nl-NL" sz="3200" dirty="0">
              <a:latin typeface="+mj-lt"/>
              <a:cs typeface="Tahoma" panose="020B0604030504040204" pitchFamily="34" charset="0"/>
            </a:endParaRPr>
          </a:p>
          <a:p>
            <a:pPr algn="l" eaLnBrk="1" hangingPunct="1">
              <a:buSzPct val="60000"/>
            </a:pPr>
            <a:r>
              <a:rPr lang="nl-NL" altLang="nl-NL" sz="3200" b="1" dirty="0">
                <a:solidFill>
                  <a:schemeClr val="bg2"/>
                </a:solidFill>
                <a:latin typeface="+mj-lt"/>
                <a:cs typeface="Tahoma" panose="020B0604030504040204" pitchFamily="34" charset="0"/>
              </a:rPr>
              <a:t>Forse stijging door vergrijzing</a:t>
            </a:r>
          </a:p>
          <a:p>
            <a:pPr algn="l">
              <a:buSzPct val="60000"/>
              <a:buFont typeface="Webdings" panose="05030102010509060703" pitchFamily="18" charset="2"/>
              <a:buChar char="Y"/>
            </a:pPr>
            <a:r>
              <a:rPr lang="nl-NL" sz="3200" dirty="0"/>
              <a:t> Prevalentie stijgt met de leeftijd </a:t>
            </a:r>
          </a:p>
          <a:p>
            <a:pPr algn="l">
              <a:buSzPct val="60000"/>
            </a:pPr>
            <a:r>
              <a:rPr lang="nl-NL" sz="3200" dirty="0"/>
              <a:t>   ˃55 jaar 30% kans ooit HF te krijgen</a:t>
            </a:r>
          </a:p>
          <a:p>
            <a:pPr algn="l">
              <a:buSzPct val="60000"/>
              <a:buFont typeface="Webdings" panose="05030102010509060703" pitchFamily="18" charset="2"/>
              <a:buChar char="Y"/>
            </a:pPr>
            <a:endParaRPr lang="nl-NL" sz="3200" dirty="0"/>
          </a:p>
          <a:p>
            <a:pPr algn="l" eaLnBrk="1" hangingPunct="1">
              <a:buSzPct val="60000"/>
              <a:buFont typeface="Webdings" panose="05030102010509060703" pitchFamily="18" charset="2"/>
              <a:buChar char="Y"/>
            </a:pPr>
            <a:endParaRPr lang="nl-NL" sz="3200" dirty="0">
              <a:latin typeface="+mj-lt"/>
            </a:endParaRPr>
          </a:p>
        </p:txBody>
      </p:sp>
      <p:pic>
        <p:nvPicPr>
          <p:cNvPr id="4" name="Tijdelijke aanduiding voor inhoud 4">
            <a:extLst>
              <a:ext uri="{FF2B5EF4-FFF2-40B4-BE49-F238E27FC236}">
                <a16:creationId xmlns:a16="http://schemas.microsoft.com/office/drawing/2014/main" id="{6EF1B539-B97A-F51E-4330-CE57B8E087A9}"/>
              </a:ext>
            </a:extLst>
          </p:cNvPr>
          <p:cNvPicPr>
            <a:picLocks noChangeAspect="1"/>
          </p:cNvPicPr>
          <p:nvPr/>
        </p:nvPicPr>
        <p:blipFill>
          <a:blip r:embed="rId3"/>
          <a:stretch>
            <a:fillRect/>
          </a:stretch>
        </p:blipFill>
        <p:spPr>
          <a:xfrm>
            <a:off x="11276186" y="3206403"/>
            <a:ext cx="7638995" cy="6053902"/>
          </a:xfrm>
          <a:prstGeom prst="rect">
            <a:avLst/>
          </a:prstGeom>
          <a:noFill/>
          <a:ln>
            <a:solidFill>
              <a:schemeClr val="bg2">
                <a:lumMod val="50000"/>
              </a:schemeClr>
            </a:solidFill>
          </a:ln>
        </p:spPr>
      </p:pic>
    </p:spTree>
    <p:extLst>
      <p:ext uri="{BB962C8B-B14F-4D97-AF65-F5344CB8AC3E}">
        <p14:creationId xmlns:p14="http://schemas.microsoft.com/office/powerpoint/2010/main" val="2232053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jdelijke aanduiding voor inhoud 2">
            <a:extLst>
              <a:ext uri="{FF2B5EF4-FFF2-40B4-BE49-F238E27FC236}">
                <a16:creationId xmlns:a16="http://schemas.microsoft.com/office/drawing/2014/main" id="{DE553F37-AB80-4E51-A052-98F1C8A8F01D}"/>
              </a:ext>
            </a:extLst>
          </p:cNvPr>
          <p:cNvSpPr>
            <a:spLocks noGrp="1"/>
          </p:cNvSpPr>
          <p:nvPr>
            <p:ph idx="1"/>
          </p:nvPr>
        </p:nvSpPr>
        <p:spPr>
          <a:xfrm>
            <a:off x="1771130" y="3138539"/>
            <a:ext cx="13321480" cy="6531214"/>
          </a:xfrm>
        </p:spPr>
        <p:txBody>
          <a:bodyPr/>
          <a:lstStyle/>
          <a:p>
            <a:pPr>
              <a:buSzPct val="60000"/>
            </a:pPr>
            <a:r>
              <a:rPr lang="nl-NL" altLang="nl-NL" sz="3600" b="1" dirty="0">
                <a:latin typeface="+mj-lt"/>
                <a:cs typeface="Tahoma" panose="020B0604030504040204" pitchFamily="34" charset="0"/>
              </a:rPr>
              <a:t>Palliatief hartfalen </a:t>
            </a:r>
          </a:p>
          <a:p>
            <a:pPr marL="457200" indent="-457200">
              <a:buSzPct val="60000"/>
              <a:buFont typeface="Arial" panose="020B0604020202020204" pitchFamily="34" charset="0"/>
              <a:buChar char="•"/>
            </a:pPr>
            <a:r>
              <a:rPr lang="nl-NL" altLang="nl-NL" sz="3600" dirty="0">
                <a:cs typeface="Tahoma" panose="020B0604030504040204" pitchFamily="34" charset="0"/>
              </a:rPr>
              <a:t>Afsluitend gesprek VS en/of cardioloog</a:t>
            </a:r>
          </a:p>
          <a:p>
            <a:pPr marL="457200" indent="-457200">
              <a:buSzPct val="60000"/>
              <a:buFont typeface="Arial" panose="020B0604020202020204" pitchFamily="34" charset="0"/>
              <a:buChar char="•"/>
            </a:pPr>
            <a:r>
              <a:rPr lang="nl-NL" altLang="nl-NL" sz="3600" dirty="0">
                <a:cs typeface="Tahoma" panose="020B0604030504040204" pitchFamily="34" charset="0"/>
              </a:rPr>
              <a:t>Overdracht naar de 1e lijn </a:t>
            </a:r>
          </a:p>
          <a:p>
            <a:pPr marL="457200" indent="-457200">
              <a:buSzPct val="60000"/>
              <a:buFont typeface="Arial" panose="020B0604020202020204" pitchFamily="34" charset="0"/>
              <a:buChar char="•"/>
            </a:pPr>
            <a:r>
              <a:rPr lang="nl-NL" altLang="nl-NL" sz="3600" dirty="0">
                <a:cs typeface="Tahoma" panose="020B0604030504040204" pitchFamily="34" charset="0"/>
              </a:rPr>
              <a:t>Individueel beleid</a:t>
            </a:r>
          </a:p>
          <a:p>
            <a:pPr marL="457200" indent="-457200">
              <a:buSzPct val="60000"/>
              <a:buFont typeface="Arial" panose="020B0604020202020204" pitchFamily="34" charset="0"/>
              <a:buChar char="•"/>
            </a:pPr>
            <a:r>
              <a:rPr lang="nl-NL" altLang="nl-NL" sz="3600" dirty="0">
                <a:cs typeface="Tahoma" panose="020B0604030504040204" pitchFamily="34" charset="0"/>
              </a:rPr>
              <a:t>Aandacht voor angst en depressie</a:t>
            </a:r>
          </a:p>
          <a:p>
            <a:pPr marL="457200" indent="-457200">
              <a:buSzPct val="60000"/>
              <a:buFont typeface="Arial" panose="020B0604020202020204" pitchFamily="34" charset="0"/>
              <a:buChar char="•"/>
            </a:pPr>
            <a:r>
              <a:rPr lang="nl-NL" altLang="nl-NL" sz="3600" dirty="0">
                <a:cs typeface="Tahoma" panose="020B0604030504040204" pitchFamily="34" charset="0"/>
              </a:rPr>
              <a:t>In principe geen opname ZH meer</a:t>
            </a:r>
          </a:p>
          <a:p>
            <a:pPr marL="457200" indent="-457200">
              <a:buSzPct val="60000"/>
              <a:buFont typeface="Arial" panose="020B0604020202020204" pitchFamily="34" charset="0"/>
              <a:buChar char="•"/>
            </a:pPr>
            <a:r>
              <a:rPr lang="nl-NL" altLang="nl-NL" sz="3600" dirty="0">
                <a:cs typeface="Tahoma" panose="020B0604030504040204" pitchFamily="34" charset="0"/>
              </a:rPr>
              <a:t>ICD deactiveren?</a:t>
            </a:r>
          </a:p>
          <a:p>
            <a:endParaRPr lang="nl-NL" altLang="nl-NL" dirty="0">
              <a:latin typeface="Trebuchet MS" panose="020B0603020202020204" pitchFamily="34" charset="0"/>
            </a:endParaRPr>
          </a:p>
        </p:txBody>
      </p:sp>
      <p:sp>
        <p:nvSpPr>
          <p:cNvPr id="2" name="Rectangle 2">
            <a:extLst>
              <a:ext uri="{FF2B5EF4-FFF2-40B4-BE49-F238E27FC236}">
                <a16:creationId xmlns:a16="http://schemas.microsoft.com/office/drawing/2014/main" id="{C0BE0146-0AA2-4FE0-837C-98C08BF50B90}"/>
              </a:ext>
            </a:extLst>
          </p:cNvPr>
          <p:cNvSpPr txBox="1">
            <a:spLocks/>
          </p:cNvSpPr>
          <p:nvPr/>
        </p:nvSpPr>
        <p:spPr>
          <a:xfrm>
            <a:off x="1123058" y="995054"/>
            <a:ext cx="16566994" cy="1108277"/>
          </a:xfrm>
        </p:spPr>
        <p:txBody>
          <a:bodyPr>
            <a:noAutofit/>
          </a:bodyPr>
          <a:lstStyle>
            <a:lvl1pPr eaLnBrk="1" hangingPunct="1">
              <a:defRPr sz="6500" b="0" i="0" cap="all" baseline="0">
                <a:solidFill>
                  <a:schemeClr val="tx2"/>
                </a:solidFill>
                <a:latin typeface="Century Gothic" panose="020B0502020202020204" pitchFamily="34" charset="0"/>
                <a:ea typeface="+mj-ea"/>
                <a:cs typeface="+mj-cs"/>
              </a:defRPr>
            </a:lvl1pPr>
          </a:lstStyle>
          <a:p>
            <a:pPr algn="l">
              <a:defRPr/>
            </a:pPr>
            <a:r>
              <a:rPr lang="nl-NL" altLang="nl-NL" sz="6000" dirty="0">
                <a:latin typeface="+mj-lt"/>
              </a:rPr>
              <a:t>Regionale transmurale afspraken</a:t>
            </a:r>
            <a:endParaRPr lang="nl-NL" sz="6000" u="sng" dirty="0">
              <a:latin typeface="+mj-lt"/>
            </a:endParaRPr>
          </a:p>
        </p:txBody>
      </p:sp>
      <p:sp>
        <p:nvSpPr>
          <p:cNvPr id="3" name="Текст 35">
            <a:extLst>
              <a:ext uri="{FF2B5EF4-FFF2-40B4-BE49-F238E27FC236}">
                <a16:creationId xmlns:a16="http://schemas.microsoft.com/office/drawing/2014/main" id="{272A53DD-D95A-782F-2C76-27629F42D65E}"/>
              </a:ext>
            </a:extLst>
          </p:cNvPr>
          <p:cNvSpPr txBox="1">
            <a:spLocks/>
          </p:cNvSpPr>
          <p:nvPr/>
        </p:nvSpPr>
        <p:spPr>
          <a:xfrm>
            <a:off x="1195066" y="2019409"/>
            <a:ext cx="15620997" cy="1119130"/>
          </a:xfrm>
          <a:prstGeom prst="rect">
            <a:avLst/>
          </a:prstGeom>
        </p:spPr>
        <p:txBody>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 sz="3200" b="1" dirty="0">
                <a:solidFill>
                  <a:schemeClr val="bg2"/>
                </a:solidFill>
              </a:rPr>
              <a:t>Welke afspraken hebben wij in de regio gemaakt? </a:t>
            </a:r>
          </a:p>
        </p:txBody>
      </p:sp>
      <p:sp>
        <p:nvSpPr>
          <p:cNvPr id="5" name="Tekstvak 4">
            <a:extLst>
              <a:ext uri="{FF2B5EF4-FFF2-40B4-BE49-F238E27FC236}">
                <a16:creationId xmlns:a16="http://schemas.microsoft.com/office/drawing/2014/main" id="{E92A0CD3-9470-9F7B-96A9-E45D9DA258D2}"/>
              </a:ext>
            </a:extLst>
          </p:cNvPr>
          <p:cNvSpPr txBox="1"/>
          <p:nvPr/>
        </p:nvSpPr>
        <p:spPr>
          <a:xfrm>
            <a:off x="1915146" y="7847646"/>
            <a:ext cx="12745416" cy="646331"/>
          </a:xfrm>
          <a:prstGeom prst="rect">
            <a:avLst/>
          </a:prstGeom>
          <a:noFill/>
        </p:spPr>
        <p:txBody>
          <a:bodyPr wrap="square">
            <a:spAutoFit/>
          </a:bodyPr>
          <a:lstStyle/>
          <a:p>
            <a:pPr eaLnBrk="1" hangingPunct="1">
              <a:buSzPct val="60000"/>
            </a:pPr>
            <a:r>
              <a:rPr lang="nl-NL" altLang="nl-NL" sz="3600" dirty="0">
                <a:solidFill>
                  <a:schemeClr val="tx1"/>
                </a:solidFill>
                <a:highlight>
                  <a:srgbClr val="FFFF00"/>
                </a:highlight>
                <a:latin typeface="Century Gothic" panose="020B0502020202020204" pitchFamily="34" charset="0"/>
                <a:ea typeface="+mn-ea"/>
                <a:cs typeface="Gill Sans" panose="020B0502020104020203" pitchFamily="34" charset="-79"/>
              </a:rPr>
              <a:t>Voeg hier de eigen regionale transmurale afspraken toe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AEE42E0-BC87-44A9-A4CB-49C8C3E7EE02}"/>
              </a:ext>
            </a:extLst>
          </p:cNvPr>
          <p:cNvSpPr>
            <a:spLocks noGrp="1"/>
          </p:cNvSpPr>
          <p:nvPr>
            <p:ph type="title"/>
          </p:nvPr>
        </p:nvSpPr>
        <p:spPr>
          <a:xfrm>
            <a:off x="1045896" y="1018006"/>
            <a:ext cx="16566994" cy="1108277"/>
          </a:xfrm>
        </p:spPr>
        <p:txBody>
          <a:bodyPr>
            <a:noAutofit/>
          </a:bodyPr>
          <a:lstStyle/>
          <a:p>
            <a:pPr algn="l" eaLnBrk="1" hangingPunct="1">
              <a:defRPr/>
            </a:pPr>
            <a:r>
              <a:rPr lang="nl-NL" altLang="nl-NL" sz="6000" dirty="0">
                <a:latin typeface="+mj-lt"/>
              </a:rPr>
              <a:t>Regionale transmurale afspraken</a:t>
            </a:r>
            <a:endParaRPr lang="nl-NL" sz="6000" u="sng" dirty="0">
              <a:latin typeface="+mj-lt"/>
            </a:endParaRPr>
          </a:p>
        </p:txBody>
      </p:sp>
      <p:sp>
        <p:nvSpPr>
          <p:cNvPr id="184323" name="Rectangle 3">
            <a:extLst>
              <a:ext uri="{FF2B5EF4-FFF2-40B4-BE49-F238E27FC236}">
                <a16:creationId xmlns:a16="http://schemas.microsoft.com/office/drawing/2014/main" id="{D07ACCEC-CE46-460C-9C43-A9BDBC78D9B4}"/>
              </a:ext>
            </a:extLst>
          </p:cNvPr>
          <p:cNvSpPr>
            <a:spLocks noGrp="1"/>
          </p:cNvSpPr>
          <p:nvPr>
            <p:ph type="body" idx="1"/>
          </p:nvPr>
        </p:nvSpPr>
        <p:spPr>
          <a:xfrm>
            <a:off x="1771130" y="3138539"/>
            <a:ext cx="15409712" cy="5032271"/>
          </a:xfrm>
        </p:spPr>
        <p:txBody>
          <a:bodyPr>
            <a:normAutofit/>
          </a:bodyPr>
          <a:lstStyle/>
          <a:p>
            <a:pPr eaLnBrk="1" hangingPunct="1">
              <a:buSzPct val="60000"/>
            </a:pPr>
            <a:r>
              <a:rPr lang="nl-NL" altLang="nl-NL" sz="3600" b="1" dirty="0"/>
              <a:t>Hartfalenpoli altijd bereikbaar </a:t>
            </a:r>
          </a:p>
          <a:p>
            <a:pPr marL="571500" indent="-571500" eaLnBrk="1" hangingPunct="1">
              <a:buSzPct val="60000"/>
              <a:buFont typeface="Arial" panose="020B0604020202020204" pitchFamily="34" charset="0"/>
              <a:buChar char="•"/>
            </a:pPr>
            <a:r>
              <a:rPr lang="nl-NL" altLang="nl-NL" sz="3600" dirty="0"/>
              <a:t>Tel.nr:</a:t>
            </a:r>
          </a:p>
          <a:p>
            <a:pPr marL="571500" indent="-571500" eaLnBrk="1" hangingPunct="1">
              <a:buSzPct val="60000"/>
              <a:buFont typeface="Arial" panose="020B0604020202020204" pitchFamily="34" charset="0"/>
              <a:buChar char="•"/>
            </a:pPr>
            <a:r>
              <a:rPr lang="nl-NL" altLang="nl-NL" sz="3600" dirty="0"/>
              <a:t>Emailadres: </a:t>
            </a:r>
          </a:p>
          <a:p>
            <a:pPr marL="571500" indent="-571500" eaLnBrk="1" hangingPunct="1">
              <a:buSzPct val="60000"/>
              <a:buFont typeface="Arial" panose="020B0604020202020204" pitchFamily="34" charset="0"/>
              <a:buChar char="•"/>
            </a:pPr>
            <a:r>
              <a:rPr lang="nl-NL" altLang="nl-NL" sz="3600" dirty="0"/>
              <a:t>Etc.</a:t>
            </a:r>
          </a:p>
          <a:p>
            <a:pPr marL="571500" indent="-571500" eaLnBrk="1" hangingPunct="1">
              <a:buSzPct val="60000"/>
              <a:buFont typeface="Arial" panose="020B0604020202020204" pitchFamily="34" charset="0"/>
              <a:buChar char="•"/>
            </a:pPr>
            <a:endParaRPr lang="nl-NL" altLang="nl-NL" sz="3600" u="sng" dirty="0"/>
          </a:p>
          <a:p>
            <a:pPr marL="571500" indent="-571500" eaLnBrk="1" hangingPunct="1">
              <a:buSzPct val="60000"/>
              <a:buFont typeface="Arial" panose="020B0604020202020204" pitchFamily="34" charset="0"/>
              <a:buChar char="•"/>
            </a:pPr>
            <a:endParaRPr lang="nl-NL" altLang="nl-NL" sz="3600" u="sng" dirty="0"/>
          </a:p>
          <a:p>
            <a:pPr eaLnBrk="1" hangingPunct="1">
              <a:buSzPct val="60000"/>
            </a:pPr>
            <a:r>
              <a:rPr lang="nl-NL" altLang="nl-NL" sz="3600" dirty="0">
                <a:highlight>
                  <a:srgbClr val="FFFF00"/>
                </a:highlight>
              </a:rPr>
              <a:t>Voeg hier de eigen contactgegevens toe</a:t>
            </a:r>
          </a:p>
        </p:txBody>
      </p:sp>
      <p:sp>
        <p:nvSpPr>
          <p:cNvPr id="2" name="Текст 35">
            <a:extLst>
              <a:ext uri="{FF2B5EF4-FFF2-40B4-BE49-F238E27FC236}">
                <a16:creationId xmlns:a16="http://schemas.microsoft.com/office/drawing/2014/main" id="{A11A889B-E5D9-B307-9FCC-39C8949FE499}"/>
              </a:ext>
            </a:extLst>
          </p:cNvPr>
          <p:cNvSpPr txBox="1">
            <a:spLocks/>
          </p:cNvSpPr>
          <p:nvPr/>
        </p:nvSpPr>
        <p:spPr>
          <a:xfrm>
            <a:off x="1195066" y="2019409"/>
            <a:ext cx="15620997" cy="1119130"/>
          </a:xfrm>
          <a:prstGeom prst="rect">
            <a:avLst/>
          </a:prstGeom>
        </p:spPr>
        <p:txBody>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 sz="3200" b="1" dirty="0">
                <a:solidFill>
                  <a:schemeClr val="bg2"/>
                </a:solidFill>
              </a:rPr>
              <a:t>Welke afspraken hebben wij in de regio gemaakt? </a:t>
            </a:r>
          </a:p>
        </p:txBody>
      </p:sp>
    </p:spTree>
    <p:extLst>
      <p:ext uri="{BB962C8B-B14F-4D97-AF65-F5344CB8AC3E}">
        <p14:creationId xmlns:p14="http://schemas.microsoft.com/office/powerpoint/2010/main" val="685703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FF3D12B-ED0C-4583-A0E4-CBC7328C7642}"/>
              </a:ext>
            </a:extLst>
          </p:cNvPr>
          <p:cNvSpPr>
            <a:spLocks noGrp="1" noChangeArrowheads="1"/>
          </p:cNvSpPr>
          <p:nvPr>
            <p:ph type="title"/>
          </p:nvPr>
        </p:nvSpPr>
        <p:spPr>
          <a:xfrm>
            <a:off x="330970" y="758131"/>
            <a:ext cx="14545616" cy="1884759"/>
          </a:xfrm>
        </p:spPr>
        <p:txBody>
          <a:bodyPr/>
          <a:lstStyle/>
          <a:p>
            <a:pPr algn="ctr" eaLnBrk="1" hangingPunct="1"/>
            <a:r>
              <a:rPr lang="nl-NL" altLang="nl-NL" sz="6000" dirty="0">
                <a:latin typeface="+mj-lt"/>
              </a:rPr>
              <a:t>Instructie aan patiënt door POH</a:t>
            </a:r>
          </a:p>
        </p:txBody>
      </p:sp>
      <p:pic>
        <p:nvPicPr>
          <p:cNvPr id="97283" name="Picture 5">
            <a:extLst>
              <a:ext uri="{FF2B5EF4-FFF2-40B4-BE49-F238E27FC236}">
                <a16:creationId xmlns:a16="http://schemas.microsoft.com/office/drawing/2014/main" id="{7AC3ECCA-4AEF-4E3D-B041-14DAEE175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724" y="4209695"/>
            <a:ext cx="10554653" cy="289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7">
            <a:extLst>
              <a:ext uri="{FF2B5EF4-FFF2-40B4-BE49-F238E27FC236}">
                <a16:creationId xmlns:a16="http://schemas.microsoft.com/office/drawing/2014/main" id="{6E7EDBC3-A613-44F3-A121-EED672805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724" y="4214931"/>
            <a:ext cx="10554653" cy="288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a:extLst>
              <a:ext uri="{FF2B5EF4-FFF2-40B4-BE49-F238E27FC236}">
                <a16:creationId xmlns:a16="http://schemas.microsoft.com/office/drawing/2014/main" id="{790C31AE-77B6-482E-962E-93AB274DD896}"/>
              </a:ext>
            </a:extLst>
          </p:cNvPr>
          <p:cNvSpPr>
            <a:spLocks noChangeArrowheads="1"/>
          </p:cNvSpPr>
          <p:nvPr/>
        </p:nvSpPr>
        <p:spPr bwMode="auto">
          <a:xfrm>
            <a:off x="1843138" y="2270299"/>
            <a:ext cx="13206403" cy="61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nl-NL" altLang="nl-NL" sz="3600" b="1" dirty="0">
                <a:solidFill>
                  <a:schemeClr val="bg2"/>
                </a:solidFill>
                <a:latin typeface="+mj-lt"/>
                <a:cs typeface="Tahoma" panose="020B0604030504040204" pitchFamily="34" charset="0"/>
              </a:rPr>
              <a:t>Bel de huisartspraktijk bij:</a:t>
            </a:r>
            <a:br>
              <a:rPr lang="nl-NL" altLang="nl-NL" sz="3600" dirty="0">
                <a:latin typeface="+mj-lt"/>
                <a:cs typeface="Tahoma" panose="020B0604030504040204" pitchFamily="34" charset="0"/>
              </a:rPr>
            </a:br>
            <a:endParaRPr lang="nl-NL" altLang="nl-NL" sz="3600" dirty="0">
              <a:latin typeface="+mj-lt"/>
              <a:cs typeface="Tahoma" panose="020B0604030504040204" pitchFamily="34" charset="0"/>
            </a:endParaRPr>
          </a:p>
          <a:p>
            <a:pPr marL="753923" indent="-753923" eaLnBrk="1" hangingPunct="1">
              <a:spcBef>
                <a:spcPct val="0"/>
              </a:spcBef>
              <a:buSzPct val="60000"/>
              <a:buFont typeface="Webdings" panose="05030102010509060703" pitchFamily="18" charset="2"/>
              <a:buChar char="Y"/>
              <a:defRPr/>
            </a:pPr>
            <a:r>
              <a:rPr lang="nl-NL" altLang="nl-NL" sz="3600" dirty="0">
                <a:latin typeface="+mj-lt"/>
                <a:cs typeface="Tahoma" panose="020B0604030504040204" pitchFamily="34" charset="0"/>
              </a:rPr>
              <a:t>Gewichtstoename ≥ 2kg binnen drie dagen</a:t>
            </a:r>
          </a:p>
          <a:p>
            <a:pPr marL="753923" indent="-753923" eaLnBrk="1" hangingPunct="1">
              <a:spcBef>
                <a:spcPct val="0"/>
              </a:spcBef>
              <a:buSzPct val="60000"/>
              <a:buFont typeface="Webdings" panose="05030102010509060703" pitchFamily="18" charset="2"/>
              <a:buChar char="Y"/>
              <a:defRPr/>
            </a:pPr>
            <a:r>
              <a:rPr lang="nl-NL" altLang="nl-NL" sz="3600" dirty="0">
                <a:latin typeface="+mj-lt"/>
                <a:cs typeface="Tahoma" panose="020B0604030504040204" pitchFamily="34" charset="0"/>
              </a:rPr>
              <a:t>Toename oedeem of benauwdheid</a:t>
            </a:r>
          </a:p>
          <a:p>
            <a:pPr marL="753923" indent="-753923" eaLnBrk="1" hangingPunct="1">
              <a:spcBef>
                <a:spcPct val="0"/>
              </a:spcBef>
              <a:buSzPct val="60000"/>
              <a:buFont typeface="Webdings" panose="05030102010509060703" pitchFamily="18" charset="2"/>
              <a:buChar char="Y"/>
              <a:defRPr/>
            </a:pPr>
            <a:r>
              <a:rPr lang="nl-NL" altLang="nl-NL" sz="3600" dirty="0">
                <a:latin typeface="+mj-lt"/>
                <a:cs typeface="Tahoma" panose="020B0604030504040204" pitchFamily="34" charset="0"/>
              </a:rPr>
              <a:t>Plotseling verminderde inspanningsintolerantie</a:t>
            </a:r>
          </a:p>
          <a:p>
            <a:pPr marL="753923" indent="-753923" eaLnBrk="1" hangingPunct="1">
              <a:spcBef>
                <a:spcPct val="0"/>
              </a:spcBef>
              <a:buSzPct val="60000"/>
              <a:buFont typeface="Webdings" panose="05030102010509060703" pitchFamily="18" charset="2"/>
              <a:buChar char="Y"/>
              <a:defRPr/>
            </a:pPr>
            <a:r>
              <a:rPr lang="nl-NL" altLang="nl-NL" sz="3600" dirty="0">
                <a:latin typeface="+mj-lt"/>
                <a:cs typeface="Tahoma" panose="020B0604030504040204" pitchFamily="34" charset="0"/>
              </a:rPr>
              <a:t>Meer benauwdheid en/of plassen ‘s nachts</a:t>
            </a:r>
          </a:p>
          <a:p>
            <a:pPr marL="753923" indent="-753923" eaLnBrk="1" hangingPunct="1">
              <a:spcBef>
                <a:spcPct val="0"/>
              </a:spcBef>
              <a:buSzPct val="60000"/>
              <a:buFont typeface="Webdings" panose="05030102010509060703" pitchFamily="18" charset="2"/>
              <a:buChar char="Y"/>
              <a:defRPr/>
            </a:pPr>
            <a:r>
              <a:rPr lang="nl-NL" altLang="nl-NL" sz="3600" dirty="0">
                <a:latin typeface="+mj-lt"/>
                <a:cs typeface="Tahoma" panose="020B0604030504040204" pitchFamily="34" charset="0"/>
              </a:rPr>
              <a:t>Hartkloppingen</a:t>
            </a:r>
            <a:endParaRPr lang="nl-NL" altLang="nl-NL" sz="3600" dirty="0">
              <a:latin typeface="+mj-lt"/>
            </a:endParaRPr>
          </a:p>
          <a:p>
            <a:pPr eaLnBrk="1" hangingPunct="1">
              <a:spcBef>
                <a:spcPct val="0"/>
              </a:spcBef>
              <a:defRPr/>
            </a:pPr>
            <a:endParaRPr lang="nl-NL" altLang="nl-NL" sz="4617" dirty="0">
              <a:solidFill>
                <a:schemeClr val="bg1"/>
              </a:solidFill>
              <a:latin typeface="Calisto MT" panose="02040603050505030304" pitchFamily="18" charset="0"/>
            </a:endParaRPr>
          </a:p>
          <a:p>
            <a:pPr eaLnBrk="1" hangingPunct="1">
              <a:spcBef>
                <a:spcPct val="0"/>
              </a:spcBef>
              <a:defRPr/>
            </a:pPr>
            <a:endParaRPr lang="nl-NL" altLang="nl-NL" sz="4617" dirty="0">
              <a:solidFill>
                <a:schemeClr val="bg1"/>
              </a:solidFill>
              <a:latin typeface="Calisto MT" panose="02040603050505030304" pitchFamily="18" charset="0"/>
            </a:endParaRPr>
          </a:p>
          <a:p>
            <a:pPr eaLnBrk="1" hangingPunct="1">
              <a:spcBef>
                <a:spcPct val="0"/>
              </a:spcBef>
              <a:defRPr/>
            </a:pPr>
            <a:endParaRPr lang="nl-NL" altLang="nl-NL" sz="4617" dirty="0">
              <a:solidFill>
                <a:schemeClr val="bg1"/>
              </a:solidFill>
              <a:latin typeface="Calisto MT" panose="02040603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older 2">
            <a:extLst>
              <a:ext uri="{FF2B5EF4-FFF2-40B4-BE49-F238E27FC236}">
                <a16:creationId xmlns:a16="http://schemas.microsoft.com/office/drawing/2014/main" id="{9EF3BCE3-7C56-A784-A45C-D0ED5834C152}"/>
              </a:ext>
            </a:extLst>
          </p:cNvPr>
          <p:cNvSpPr>
            <a:spLocks noGrp="1"/>
          </p:cNvSpPr>
          <p:nvPr>
            <p:ph type="title"/>
          </p:nvPr>
        </p:nvSpPr>
        <p:spPr>
          <a:xfrm>
            <a:off x="979042" y="5712617"/>
            <a:ext cx="18449869" cy="1015663"/>
          </a:xfrm>
        </p:spPr>
        <p:txBody>
          <a:bodyPr lIns="0" tIns="0" rIns="0" bIns="0" anchor="ctr" anchorCtr="0"/>
          <a:lstStyle>
            <a:lvl1pPr algn="l">
              <a:defRPr sz="6600" b="0" i="0">
                <a:solidFill>
                  <a:srgbClr val="ED1C24"/>
                </a:solidFill>
                <a:latin typeface="Gill Sans Light" panose="020B0302020104020203" pitchFamily="34" charset="-79"/>
                <a:cs typeface="Gill Sans Light" panose="020B0302020104020203" pitchFamily="34" charset="-79"/>
              </a:defRPr>
            </a:lvl1pPr>
          </a:lstStyle>
          <a:p>
            <a:r>
              <a:rPr lang="en-GB" dirty="0">
                <a:latin typeface="Century Gothic" panose="020B0502020202020204" pitchFamily="34" charset="0"/>
              </a:rPr>
              <a:t>Take home message</a:t>
            </a:r>
          </a:p>
        </p:txBody>
      </p:sp>
    </p:spTree>
    <p:extLst>
      <p:ext uri="{BB962C8B-B14F-4D97-AF65-F5344CB8AC3E}">
        <p14:creationId xmlns:p14="http://schemas.microsoft.com/office/powerpoint/2010/main" val="99510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itel 1"/>
          <p:cNvSpPr txBox="1">
            <a:spLocks noGrp="1"/>
          </p:cNvSpPr>
          <p:nvPr>
            <p:ph type="title"/>
          </p:nvPr>
        </p:nvSpPr>
        <p:spPr>
          <a:xfrm>
            <a:off x="1051050" y="871745"/>
            <a:ext cx="17339786" cy="2185798"/>
          </a:xfrm>
          <a:prstGeom prst="rect">
            <a:avLst/>
          </a:prstGeom>
        </p:spPr>
        <p:txBody>
          <a:bodyPr/>
          <a:lstStyle>
            <a:lvl1pPr algn="ctr">
              <a:defRPr sz="4000">
                <a:solidFill>
                  <a:srgbClr val="E51B24"/>
                </a:solidFill>
                <a:latin typeface="+mn-lt"/>
                <a:ea typeface="+mn-ea"/>
                <a:cs typeface="+mn-cs"/>
                <a:sym typeface="Calibri"/>
              </a:defRPr>
            </a:lvl1pPr>
          </a:lstStyle>
          <a:p>
            <a:pPr algn="l"/>
            <a:r>
              <a:rPr sz="6000" dirty="0"/>
              <a:t>Take home message</a:t>
            </a:r>
          </a:p>
        </p:txBody>
      </p:sp>
      <p:sp>
        <p:nvSpPr>
          <p:cNvPr id="860" name="Tijdelijke aanduiding voor inhoud 2"/>
          <p:cNvSpPr txBox="1">
            <a:spLocks noGrp="1"/>
          </p:cNvSpPr>
          <p:nvPr>
            <p:ph type="body" idx="1"/>
          </p:nvPr>
        </p:nvSpPr>
        <p:spPr>
          <a:xfrm>
            <a:off x="1387392" y="2981982"/>
            <a:ext cx="17339786" cy="7175175"/>
          </a:xfrm>
          <a:prstGeom prst="rect">
            <a:avLst/>
          </a:prstGeom>
        </p:spPr>
        <p:txBody>
          <a:bodyPr/>
          <a:lstStyle/>
          <a:p>
            <a:pPr marL="583767" indent="-583767"/>
            <a:endParaRPr lang="nl-NL" dirty="0"/>
          </a:p>
          <a:p>
            <a:pPr marL="583767" indent="-583767"/>
            <a:endParaRPr lang="nl-NL" dirty="0"/>
          </a:p>
          <a:p>
            <a:pPr marL="583767" indent="-583767"/>
            <a:endParaRPr dirty="0"/>
          </a:p>
        </p:txBody>
      </p:sp>
      <p:sp>
        <p:nvSpPr>
          <p:cNvPr id="2" name="Tekstvak 1">
            <a:extLst>
              <a:ext uri="{FF2B5EF4-FFF2-40B4-BE49-F238E27FC236}">
                <a16:creationId xmlns:a16="http://schemas.microsoft.com/office/drawing/2014/main" id="{FD39C519-D624-AF45-3C48-89C0484B44DF}"/>
              </a:ext>
            </a:extLst>
          </p:cNvPr>
          <p:cNvSpPr txBox="1"/>
          <p:nvPr/>
        </p:nvSpPr>
        <p:spPr>
          <a:xfrm>
            <a:off x="1187995" y="2414315"/>
            <a:ext cx="17065896" cy="7018987"/>
          </a:xfrm>
          <a:prstGeom prst="rect">
            <a:avLst/>
          </a:prstGeom>
        </p:spPr>
        <p:txBody>
          <a:bodyPr vert="horz" lIns="0" tIns="45720" rIns="91440" bIns="45720" rtlCol="0">
            <a:normAutofit/>
          </a:bodyPr>
          <a:lstStyle/>
          <a:p>
            <a:pPr>
              <a:lnSpc>
                <a:spcPct val="90000"/>
              </a:lnSpc>
              <a:spcAft>
                <a:spcPts val="600"/>
              </a:spcAft>
              <a:buClr>
                <a:schemeClr val="tx1"/>
              </a:buClr>
              <a:buSzPct val="85000"/>
            </a:pPr>
            <a:r>
              <a:rPr lang="nl-NL" sz="3200" dirty="0">
                <a:solidFill>
                  <a:schemeClr val="tx1"/>
                </a:solidFill>
                <a:latin typeface="Century Gothic" panose="020B0502020202020204" pitchFamily="34" charset="0"/>
                <a:ea typeface="+mn-ea"/>
                <a:cs typeface="Gill Sans Light" panose="020B0302020104020203" pitchFamily="34" charset="-79"/>
              </a:rPr>
              <a:t>     </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Hartfalen is een </a:t>
            </a:r>
            <a:r>
              <a:rPr lang="nl-NL" sz="3200" b="1" dirty="0">
                <a:solidFill>
                  <a:schemeClr val="bg2"/>
                </a:solidFill>
                <a:latin typeface="Century Gothic" panose="020B0502020202020204" pitchFamily="34" charset="0"/>
                <a:ea typeface="+mn-ea"/>
                <a:cs typeface="Gill Sans Light" panose="020B0302020104020203" pitchFamily="34" charset="-79"/>
              </a:rPr>
              <a:t>chronische aandoening </a:t>
            </a:r>
            <a:r>
              <a:rPr lang="nl-NL" sz="3200" dirty="0">
                <a:solidFill>
                  <a:schemeClr val="tx1"/>
                </a:solidFill>
                <a:latin typeface="Century Gothic" panose="020B0502020202020204" pitchFamily="34" charset="0"/>
                <a:ea typeface="+mn-ea"/>
                <a:cs typeface="Gill Sans Light" panose="020B0302020104020203" pitchFamily="34" charset="-79"/>
              </a:rPr>
              <a:t>die snel in aantal toeneemt</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t> </a:t>
            </a:r>
            <a:r>
              <a:rPr lang="nl-NL" sz="3200" dirty="0">
                <a:solidFill>
                  <a:schemeClr val="tx1"/>
                </a:solidFill>
                <a:latin typeface="Century Gothic" panose="020B0502020202020204" pitchFamily="34" charset="0"/>
                <a:ea typeface="+mn-ea"/>
                <a:cs typeface="Gill Sans Light" panose="020B0302020104020203" pitchFamily="34" charset="-79"/>
              </a:rPr>
              <a:t>Hartfalen is met </a:t>
            </a:r>
            <a:r>
              <a:rPr lang="nl-NL" sz="3200" b="1" dirty="0">
                <a:solidFill>
                  <a:schemeClr val="bg2"/>
                </a:solidFill>
                <a:latin typeface="Century Gothic" panose="020B0502020202020204" pitchFamily="34" charset="0"/>
                <a:ea typeface="+mn-ea"/>
                <a:cs typeface="Gill Sans Light" panose="020B0302020104020203" pitchFamily="34" charset="-79"/>
              </a:rPr>
              <a:t>relatief eenvoudige diagnostiek </a:t>
            </a:r>
            <a:r>
              <a:rPr lang="nl-NL" sz="3200" dirty="0">
                <a:solidFill>
                  <a:schemeClr val="tx1"/>
                </a:solidFill>
                <a:latin typeface="Century Gothic" panose="020B0502020202020204" pitchFamily="34" charset="0"/>
                <a:ea typeface="+mn-ea"/>
                <a:cs typeface="Gill Sans Light" panose="020B0302020104020203" pitchFamily="34" charset="-79"/>
              </a:rPr>
              <a:t>in de HA praktijk op te sporen</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Hartfalen is </a:t>
            </a:r>
            <a:r>
              <a:rPr lang="nl-NL" sz="3200" b="1" dirty="0">
                <a:solidFill>
                  <a:schemeClr val="bg2"/>
                </a:solidFill>
                <a:latin typeface="Century Gothic" panose="020B0502020202020204" pitchFamily="34" charset="0"/>
                <a:ea typeface="+mn-ea"/>
                <a:cs typeface="Gill Sans Light" panose="020B0302020104020203" pitchFamily="34" charset="-79"/>
              </a:rPr>
              <a:t>goed te behandelen</a:t>
            </a: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a:p>
            <a:pPr>
              <a:lnSpc>
                <a:spcPct val="90000"/>
              </a:lnSpc>
              <a:spcAft>
                <a:spcPts val="600"/>
              </a:spcAft>
              <a:buClr>
                <a:schemeClr val="tx1"/>
              </a:buClr>
              <a:buSzPct val="85000"/>
              <a:buFont typeface="Webdings" panose="05030102010509060703" pitchFamily="18" charset="2"/>
              <a:buChar char="Y"/>
            </a:pPr>
            <a:r>
              <a:rPr lang="nl-NL" sz="3200" dirty="0">
                <a:solidFill>
                  <a:schemeClr val="tx1"/>
                </a:solidFill>
                <a:latin typeface="Century Gothic" panose="020B0502020202020204" pitchFamily="34" charset="0"/>
                <a:ea typeface="+mn-ea"/>
                <a:cs typeface="Gill Sans Light" panose="020B0302020104020203" pitchFamily="34" charset="-79"/>
              </a:rPr>
              <a:t> Behandeling hartfalen multidisciplinair en dus is </a:t>
            </a:r>
            <a:r>
              <a:rPr lang="nl-NL" sz="3200" b="1" dirty="0">
                <a:solidFill>
                  <a:schemeClr val="bg2"/>
                </a:solidFill>
                <a:latin typeface="Century Gothic" panose="020B0502020202020204" pitchFamily="34" charset="0"/>
                <a:ea typeface="+mn-ea"/>
                <a:cs typeface="Gill Sans Light" panose="020B0302020104020203" pitchFamily="34" charset="-79"/>
              </a:rPr>
              <a:t>samenwerking noodzakelijk </a:t>
            </a:r>
          </a:p>
          <a:p>
            <a:pPr>
              <a:lnSpc>
                <a:spcPct val="90000"/>
              </a:lnSpc>
              <a:spcAft>
                <a:spcPts val="600"/>
              </a:spcAft>
              <a:buClr>
                <a:schemeClr val="tx1"/>
              </a:buClr>
              <a:buSzPct val="85000"/>
              <a:buFont typeface="Webdings" panose="05030102010509060703" pitchFamily="18" charset="2"/>
              <a:buChar char="Y"/>
            </a:pPr>
            <a:endParaRPr lang="nl-NL" sz="3200" dirty="0"/>
          </a:p>
          <a:p>
            <a:pPr>
              <a:lnSpc>
                <a:spcPct val="90000"/>
              </a:lnSpc>
              <a:spcAft>
                <a:spcPts val="600"/>
              </a:spcAft>
              <a:buClr>
                <a:schemeClr val="tx1"/>
              </a:buClr>
              <a:buSzPct val="85000"/>
              <a:buFont typeface="Webdings" panose="05030102010509060703" pitchFamily="18" charset="2"/>
              <a:buChar char="Y"/>
            </a:pPr>
            <a:endParaRPr lang="nl-NL" sz="3200" dirty="0"/>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94C1-55B3-1900-1B76-53B216CEFB19}"/>
            </a:ext>
          </a:extLst>
        </p:cNvPr>
        <p:cNvGrpSpPr/>
        <p:nvPr/>
      </p:nvGrpSpPr>
      <p:grpSpPr>
        <a:xfrm>
          <a:off x="0" y="0"/>
          <a:ext cx="0" cy="0"/>
          <a:chOff x="0" y="0"/>
          <a:chExt cx="0" cy="0"/>
        </a:xfrm>
      </p:grpSpPr>
      <p:sp>
        <p:nvSpPr>
          <p:cNvPr id="859" name="Titel 1">
            <a:extLst>
              <a:ext uri="{FF2B5EF4-FFF2-40B4-BE49-F238E27FC236}">
                <a16:creationId xmlns:a16="http://schemas.microsoft.com/office/drawing/2014/main" id="{2C298C01-2700-7877-B1D1-1E0A75BCFE73}"/>
              </a:ext>
            </a:extLst>
          </p:cNvPr>
          <p:cNvSpPr txBox="1">
            <a:spLocks noGrp="1"/>
          </p:cNvSpPr>
          <p:nvPr>
            <p:ph type="title"/>
          </p:nvPr>
        </p:nvSpPr>
        <p:spPr>
          <a:xfrm>
            <a:off x="1051050" y="871745"/>
            <a:ext cx="17339786" cy="2185798"/>
          </a:xfrm>
          <a:prstGeom prst="rect">
            <a:avLst/>
          </a:prstGeom>
        </p:spPr>
        <p:txBody>
          <a:bodyPr/>
          <a:lstStyle>
            <a:lvl1pPr algn="ctr">
              <a:defRPr sz="4000">
                <a:solidFill>
                  <a:srgbClr val="E51B24"/>
                </a:solidFill>
                <a:latin typeface="+mn-lt"/>
                <a:ea typeface="+mn-ea"/>
                <a:cs typeface="+mn-cs"/>
                <a:sym typeface="Calibri"/>
              </a:defRPr>
            </a:lvl1pPr>
          </a:lstStyle>
          <a:p>
            <a:pPr algn="l"/>
            <a:r>
              <a:rPr lang="nl-NL" sz="6000" dirty="0"/>
              <a:t>Aan de slag in de praktijk: </a:t>
            </a:r>
            <a:r>
              <a:rPr lang="nl-NL" sz="6000" dirty="0" err="1"/>
              <a:t>toolkit</a:t>
            </a:r>
            <a:endParaRPr sz="6000" dirty="0"/>
          </a:p>
        </p:txBody>
      </p:sp>
      <p:sp>
        <p:nvSpPr>
          <p:cNvPr id="860" name="Tijdelijke aanduiding voor inhoud 2">
            <a:extLst>
              <a:ext uri="{FF2B5EF4-FFF2-40B4-BE49-F238E27FC236}">
                <a16:creationId xmlns:a16="http://schemas.microsoft.com/office/drawing/2014/main" id="{51D3AAC0-15BB-27E1-18F6-4060CBDEDBA3}"/>
              </a:ext>
            </a:extLst>
          </p:cNvPr>
          <p:cNvSpPr txBox="1">
            <a:spLocks noGrp="1"/>
          </p:cNvSpPr>
          <p:nvPr>
            <p:ph type="body" idx="1"/>
          </p:nvPr>
        </p:nvSpPr>
        <p:spPr>
          <a:xfrm>
            <a:off x="1387392" y="2981982"/>
            <a:ext cx="17339786" cy="7175175"/>
          </a:xfrm>
          <a:prstGeom prst="rect">
            <a:avLst/>
          </a:prstGeom>
        </p:spPr>
        <p:txBody>
          <a:bodyPr/>
          <a:lstStyle/>
          <a:p>
            <a:pPr marL="583767" indent="-583767"/>
            <a:endParaRPr lang="nl-NL" dirty="0"/>
          </a:p>
          <a:p>
            <a:pPr marL="583767" indent="-583767"/>
            <a:endParaRPr lang="nl-NL" dirty="0"/>
          </a:p>
          <a:p>
            <a:pPr marL="583767" indent="-583767"/>
            <a:endParaRPr dirty="0"/>
          </a:p>
        </p:txBody>
      </p:sp>
      <p:sp>
        <p:nvSpPr>
          <p:cNvPr id="4" name="Tijdelijke aanduiding voor inhoud 2">
            <a:extLst>
              <a:ext uri="{FF2B5EF4-FFF2-40B4-BE49-F238E27FC236}">
                <a16:creationId xmlns:a16="http://schemas.microsoft.com/office/drawing/2014/main" id="{A16C96F4-94D7-B3E4-CD60-21F03431C682}"/>
              </a:ext>
            </a:extLst>
          </p:cNvPr>
          <p:cNvSpPr txBox="1">
            <a:spLocks/>
          </p:cNvSpPr>
          <p:nvPr/>
        </p:nvSpPr>
        <p:spPr>
          <a:xfrm>
            <a:off x="1051050" y="2126283"/>
            <a:ext cx="15880370" cy="7465741"/>
          </a:xfrm>
          <a:prstGeom prst="rect">
            <a:avLst/>
          </a:prstGeom>
        </p:spPr>
        <p:txBody>
          <a:bodyPr vert="horz" lIns="91440" tIns="45720" rIns="91440" bIns="45720" rtlCol="0">
            <a:normAutofit/>
          </a:bodyPr>
          <a:lstStyle>
            <a:lvl1pPr marL="0" eaLnBrk="1" hangingPunct="1">
              <a:defRPr b="0" i="0" baseline="0">
                <a:solidFill>
                  <a:schemeClr val="tx1"/>
                </a:solidFill>
                <a:latin typeface="Century Gothic" panose="020B0502020202020204" pitchFamily="34" charset="0"/>
                <a:ea typeface="+mn-ea"/>
                <a:cs typeface="Gill Sans" panose="020B0502020104020203" pitchFamily="34" charset="-79"/>
              </a:defRPr>
            </a:lvl1pPr>
            <a:lvl2pPr marL="457200" eaLnBrk="1" hangingPunct="1">
              <a:defRPr baseline="0">
                <a:solidFill>
                  <a:schemeClr val="tx1"/>
                </a:solidFill>
                <a:latin typeface="Century Gothic" panose="020B0502020202020204" pitchFamily="34" charset="0"/>
                <a:ea typeface="+mn-ea"/>
                <a:cs typeface="+mn-cs"/>
              </a:defRPr>
            </a:lvl2pPr>
            <a:lvl3pPr marL="914400" eaLnBrk="1" hangingPunct="1">
              <a:defRPr baseline="0">
                <a:solidFill>
                  <a:schemeClr val="tx1"/>
                </a:solidFill>
                <a:latin typeface="Century Gothic" panose="020B0502020202020204" pitchFamily="34" charset="0"/>
                <a:ea typeface="+mn-ea"/>
                <a:cs typeface="+mn-cs"/>
              </a:defRPr>
            </a:lvl3pPr>
            <a:lvl4pPr marL="1371600" eaLnBrk="1" hangingPunct="1">
              <a:defRPr baseline="0">
                <a:solidFill>
                  <a:schemeClr val="tx1"/>
                </a:solidFill>
                <a:latin typeface="Century Gothic" panose="020B0502020202020204" pitchFamily="34" charset="0"/>
                <a:ea typeface="+mn-ea"/>
                <a:cs typeface="+mn-cs"/>
              </a:defRPr>
            </a:lvl4pPr>
            <a:lvl5pPr marL="1828800" eaLnBrk="1" hangingPunct="1">
              <a:defRPr baseline="0">
                <a:solidFill>
                  <a:schemeClr val="tx1"/>
                </a:solidFill>
                <a:latin typeface="Century Gothic" panose="020B0502020202020204"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50000"/>
              </a:lnSpc>
              <a:buSzPct val="60000"/>
            </a:pPr>
            <a:r>
              <a:rPr lang="nl-NL" altLang="nl-NL" sz="3200" dirty="0">
                <a:latin typeface="+mj-lt"/>
              </a:rPr>
              <a:t>Bekijk het Scholingsplan Hartfalen op de website van NVVC Connect voor video’s, zakkaarten, e-</a:t>
            </a:r>
            <a:r>
              <a:rPr lang="nl-NL" altLang="nl-NL" sz="3200" dirty="0" err="1">
                <a:latin typeface="+mj-lt"/>
              </a:rPr>
              <a:t>learnings</a:t>
            </a:r>
            <a:r>
              <a:rPr lang="nl-NL" altLang="nl-NL" sz="3200" dirty="0">
                <a:latin typeface="+mj-lt"/>
              </a:rPr>
              <a:t> en meer: </a:t>
            </a:r>
          </a:p>
        </p:txBody>
      </p:sp>
      <p:pic>
        <p:nvPicPr>
          <p:cNvPr id="6" name="Afbeelding 5" descr="Afbeelding met schermopname, Plan, diagram, tekst&#10;&#10;Door AI gegenereerde inhoud is mogelijk onjuist.">
            <a:hlinkClick r:id="rId3"/>
            <a:extLst>
              <a:ext uri="{FF2B5EF4-FFF2-40B4-BE49-F238E27FC236}">
                <a16:creationId xmlns:a16="http://schemas.microsoft.com/office/drawing/2014/main" id="{B8EF0733-E088-58AA-CBFC-60F99110B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845" y="3925736"/>
            <a:ext cx="12164409" cy="6844212"/>
          </a:xfrm>
          <a:prstGeom prst="rect">
            <a:avLst/>
          </a:prstGeom>
        </p:spPr>
      </p:pic>
    </p:spTree>
    <p:extLst>
      <p:ext uri="{BB962C8B-B14F-4D97-AF65-F5344CB8AC3E}">
        <p14:creationId xmlns:p14="http://schemas.microsoft.com/office/powerpoint/2010/main" val="266070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7AA452BE-2B24-A4D1-497F-EE2B55E42384}"/>
              </a:ext>
            </a:extLst>
          </p:cNvPr>
          <p:cNvSpPr>
            <a:spLocks noGrp="1"/>
          </p:cNvSpPr>
          <p:nvPr>
            <p:ph type="title"/>
          </p:nvPr>
        </p:nvSpPr>
        <p:spPr>
          <a:xfrm>
            <a:off x="1076271" y="854075"/>
            <a:ext cx="17967375" cy="923330"/>
          </a:xfrm>
        </p:spPr>
        <p:txBody>
          <a:bodyPr/>
          <a:lstStyle/>
          <a:p>
            <a:r>
              <a:rPr lang="en-US" dirty="0" err="1"/>
              <a:t>Mechanisme</a:t>
            </a:r>
            <a:r>
              <a:rPr lang="en-US" dirty="0"/>
              <a:t> </a:t>
            </a:r>
            <a:r>
              <a:rPr lang="en-US" dirty="0" err="1"/>
              <a:t>hartfalen</a:t>
            </a:r>
            <a:endParaRPr lang="uk-UA" dirty="0"/>
          </a:p>
        </p:txBody>
      </p:sp>
      <p:sp>
        <p:nvSpPr>
          <p:cNvPr id="14" name="Holder 4">
            <a:extLst>
              <a:ext uri="{FF2B5EF4-FFF2-40B4-BE49-F238E27FC236}">
                <a16:creationId xmlns:a16="http://schemas.microsoft.com/office/drawing/2014/main" id="{32E98519-6315-5F72-0AD5-5926BB4F1C0A}"/>
              </a:ext>
            </a:extLst>
          </p:cNvPr>
          <p:cNvSpPr>
            <a:spLocks noGrp="1"/>
          </p:cNvSpPr>
          <p:nvPr>
            <p:ph type="ftr" sz="quarter" idx="5"/>
          </p:nvPr>
        </p:nvSpPr>
        <p:spPr>
          <a:xfrm>
            <a:off x="5947594" y="10683875"/>
            <a:ext cx="8229600" cy="276999"/>
          </a:xfrm>
        </p:spPr>
        <p:txBody>
          <a:bodyPr wrap="square" lIns="0" tIns="0" rIns="0" bIns="0">
            <a:spAutoFit/>
          </a:bodyPr>
          <a:lstStyle>
            <a:lvl1pPr algn="ctr">
              <a:defRPr>
                <a:solidFill>
                  <a:schemeClr val="tx1">
                    <a:tint val="75000"/>
                  </a:schemeClr>
                </a:solidFill>
              </a:defRPr>
            </a:lvl1pPr>
          </a:lstStyle>
          <a:p>
            <a:r>
              <a:rPr lang="nl-NL"/>
              <a:t>NVVC 2024</a:t>
            </a:r>
            <a:endParaRPr lang="nl-NL" dirty="0"/>
          </a:p>
        </p:txBody>
      </p:sp>
      <p:sp>
        <p:nvSpPr>
          <p:cNvPr id="17" name="Holder 6">
            <a:extLst>
              <a:ext uri="{FF2B5EF4-FFF2-40B4-BE49-F238E27FC236}">
                <a16:creationId xmlns:a16="http://schemas.microsoft.com/office/drawing/2014/main" id="{5F05F161-ECD3-8985-EA16-110BEB28F8CF}"/>
              </a:ext>
            </a:extLst>
          </p:cNvPr>
          <p:cNvSpPr>
            <a:spLocks noGrp="1"/>
          </p:cNvSpPr>
          <p:nvPr>
            <p:ph type="sldNum" sz="quarter" idx="7"/>
          </p:nvPr>
        </p:nvSpPr>
        <p:spPr>
          <a:xfrm>
            <a:off x="16860018" y="10683875"/>
            <a:ext cx="1905000" cy="276999"/>
          </a:xfrm>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6</a:t>
            </a:fld>
            <a:endParaRPr lang="en-NL" dirty="0"/>
          </a:p>
        </p:txBody>
      </p:sp>
      <p:sp>
        <p:nvSpPr>
          <p:cNvPr id="3" name="Tijdelijke aanduiding voor tekst 2">
            <a:extLst>
              <a:ext uri="{FF2B5EF4-FFF2-40B4-BE49-F238E27FC236}">
                <a16:creationId xmlns:a16="http://schemas.microsoft.com/office/drawing/2014/main" id="{34ED8B61-4020-9D27-4E6F-6AF7F3330F60}"/>
              </a:ext>
            </a:extLst>
          </p:cNvPr>
          <p:cNvSpPr>
            <a:spLocks noGrp="1"/>
          </p:cNvSpPr>
          <p:nvPr>
            <p:ph type="body" sz="quarter" idx="16"/>
          </p:nvPr>
        </p:nvSpPr>
        <p:spPr>
          <a:xfrm>
            <a:off x="1439023" y="2846363"/>
            <a:ext cx="9017141" cy="5859309"/>
          </a:xfrm>
        </p:spPr>
        <p:txBody>
          <a:bodyPr>
            <a:normAutofit lnSpcReduction="10000"/>
          </a:bodyPr>
          <a:lstStyle/>
          <a:p>
            <a:pPr algn="ctr"/>
            <a:r>
              <a:rPr lang="nl-NL" sz="3200" dirty="0"/>
              <a:t>Tekortschieten van de pompwerking van het hart</a:t>
            </a:r>
          </a:p>
          <a:p>
            <a:pPr algn="ctr"/>
            <a:endParaRPr lang="nl-NL" sz="3200" dirty="0"/>
          </a:p>
          <a:p>
            <a:pPr algn="ctr"/>
            <a:endParaRPr lang="nl-NL" sz="3200" dirty="0"/>
          </a:p>
          <a:p>
            <a:pPr algn="ctr"/>
            <a:endParaRPr lang="nl-NL" sz="3200" dirty="0"/>
          </a:p>
          <a:p>
            <a:pPr algn="ctr"/>
            <a:r>
              <a:rPr lang="nl-NL" sz="3200" dirty="0"/>
              <a:t>Te weinig weefselperfusie en verminderde functie van organen</a:t>
            </a:r>
          </a:p>
          <a:p>
            <a:pPr marL="571500" indent="-571500" algn="ctr">
              <a:buFont typeface="Arial" panose="020B0604020202020204" pitchFamily="34" charset="0"/>
              <a:buChar char="•"/>
            </a:pPr>
            <a:endParaRPr lang="nl-NL" sz="3200" dirty="0"/>
          </a:p>
          <a:p>
            <a:pPr marL="571500" indent="-571500" algn="ctr">
              <a:buFont typeface="Arial" panose="020B0604020202020204" pitchFamily="34" charset="0"/>
              <a:buChar char="•"/>
            </a:pPr>
            <a:endParaRPr lang="nl-NL" sz="3200" dirty="0"/>
          </a:p>
          <a:p>
            <a:pPr marL="571500" indent="-571500" algn="ctr">
              <a:buFont typeface="Arial" panose="020B0604020202020204" pitchFamily="34" charset="0"/>
              <a:buChar char="•"/>
            </a:pPr>
            <a:endParaRPr lang="nl-NL" sz="3200" dirty="0"/>
          </a:p>
          <a:p>
            <a:pPr algn="ctr"/>
            <a:r>
              <a:rPr lang="nl-NL" sz="3200" dirty="0"/>
              <a:t>Afname van inspanningstolerantie, water- en zoutretentie en afname van levensverwachting</a:t>
            </a:r>
          </a:p>
        </p:txBody>
      </p:sp>
      <p:pic>
        <p:nvPicPr>
          <p:cNvPr id="5" name="Afbeelding 4">
            <a:extLst>
              <a:ext uri="{FF2B5EF4-FFF2-40B4-BE49-F238E27FC236}">
                <a16:creationId xmlns:a16="http://schemas.microsoft.com/office/drawing/2014/main" id="{8CCD4DC5-B632-FBD5-389C-3E39BC7D26B7}"/>
              </a:ext>
            </a:extLst>
          </p:cNvPr>
          <p:cNvPicPr>
            <a:picLocks noChangeAspect="1"/>
          </p:cNvPicPr>
          <p:nvPr/>
        </p:nvPicPr>
        <p:blipFill>
          <a:blip r:embed="rId2"/>
          <a:stretch>
            <a:fillRect/>
          </a:stretch>
        </p:blipFill>
        <p:spPr>
          <a:xfrm>
            <a:off x="11564218" y="3301405"/>
            <a:ext cx="7619048" cy="5380952"/>
          </a:xfrm>
          <a:prstGeom prst="rect">
            <a:avLst/>
          </a:prstGeom>
          <a:ln>
            <a:solidFill>
              <a:schemeClr val="tx1"/>
            </a:solidFill>
          </a:ln>
          <a:effectLst>
            <a:outerShdw blurRad="50800" dist="38100" dir="2700000" algn="tl" rotWithShape="0">
              <a:prstClr val="black">
                <a:alpha val="40000"/>
              </a:prstClr>
            </a:outerShdw>
          </a:effectLst>
        </p:spPr>
      </p:pic>
      <p:cxnSp>
        <p:nvCxnSpPr>
          <p:cNvPr id="11" name="Rechte verbindingslijn met pijl 10">
            <a:extLst>
              <a:ext uri="{FF2B5EF4-FFF2-40B4-BE49-F238E27FC236}">
                <a16:creationId xmlns:a16="http://schemas.microsoft.com/office/drawing/2014/main" id="{2EED6200-732E-8864-D62D-F6BEEC6007BF}"/>
              </a:ext>
            </a:extLst>
          </p:cNvPr>
          <p:cNvCxnSpPr>
            <a:cxnSpLocks/>
          </p:cNvCxnSpPr>
          <p:nvPr/>
        </p:nvCxnSpPr>
        <p:spPr>
          <a:xfrm>
            <a:off x="5904368" y="3782467"/>
            <a:ext cx="0" cy="1224136"/>
          </a:xfrm>
          <a:prstGeom prst="straightConnector1">
            <a:avLst/>
          </a:prstGeom>
          <a:ln w="57150">
            <a:tailEnd type="triangle"/>
          </a:ln>
        </p:spPr>
        <p:style>
          <a:lnRef idx="2">
            <a:schemeClr val="accent3"/>
          </a:lnRef>
          <a:fillRef idx="0">
            <a:schemeClr val="accent3"/>
          </a:fillRef>
          <a:effectRef idx="1">
            <a:schemeClr val="accent3"/>
          </a:effectRef>
          <a:fontRef idx="minor">
            <a:schemeClr val="tx1"/>
          </a:fontRef>
        </p:style>
      </p:cxnSp>
      <p:cxnSp>
        <p:nvCxnSpPr>
          <p:cNvPr id="15" name="Rechte verbindingslijn met pijl 14">
            <a:extLst>
              <a:ext uri="{FF2B5EF4-FFF2-40B4-BE49-F238E27FC236}">
                <a16:creationId xmlns:a16="http://schemas.microsoft.com/office/drawing/2014/main" id="{F247250E-E99E-812B-B7BC-FDCD4354D9EB}"/>
              </a:ext>
            </a:extLst>
          </p:cNvPr>
          <p:cNvCxnSpPr>
            <a:cxnSpLocks/>
          </p:cNvCxnSpPr>
          <p:nvPr/>
        </p:nvCxnSpPr>
        <p:spPr>
          <a:xfrm>
            <a:off x="5909269" y="6014715"/>
            <a:ext cx="0" cy="1224136"/>
          </a:xfrm>
          <a:prstGeom prst="straightConnector1">
            <a:avLst/>
          </a:prstGeom>
          <a:ln w="57150">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6656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7AA452BE-2B24-A4D1-497F-EE2B55E42384}"/>
              </a:ext>
            </a:extLst>
          </p:cNvPr>
          <p:cNvSpPr>
            <a:spLocks noGrp="1"/>
          </p:cNvSpPr>
          <p:nvPr>
            <p:ph type="title"/>
          </p:nvPr>
        </p:nvSpPr>
        <p:spPr>
          <a:xfrm>
            <a:off x="1076271" y="854075"/>
            <a:ext cx="17967375" cy="923330"/>
          </a:xfrm>
        </p:spPr>
        <p:txBody>
          <a:bodyPr/>
          <a:lstStyle/>
          <a:p>
            <a:r>
              <a:rPr lang="en-US" dirty="0" err="1"/>
              <a:t>Mechanisme</a:t>
            </a:r>
            <a:r>
              <a:rPr lang="en-US" dirty="0"/>
              <a:t> </a:t>
            </a:r>
            <a:r>
              <a:rPr lang="en-US" dirty="0" err="1"/>
              <a:t>hartfalen</a:t>
            </a:r>
            <a:endParaRPr lang="uk-UA" dirty="0"/>
          </a:p>
        </p:txBody>
      </p:sp>
      <p:sp>
        <p:nvSpPr>
          <p:cNvPr id="14" name="Holder 4">
            <a:extLst>
              <a:ext uri="{FF2B5EF4-FFF2-40B4-BE49-F238E27FC236}">
                <a16:creationId xmlns:a16="http://schemas.microsoft.com/office/drawing/2014/main" id="{32E98519-6315-5F72-0AD5-5926BB4F1C0A}"/>
              </a:ext>
            </a:extLst>
          </p:cNvPr>
          <p:cNvSpPr>
            <a:spLocks noGrp="1"/>
          </p:cNvSpPr>
          <p:nvPr>
            <p:ph type="ftr" sz="quarter" idx="5"/>
          </p:nvPr>
        </p:nvSpPr>
        <p:spPr>
          <a:xfrm>
            <a:off x="5947594" y="10683875"/>
            <a:ext cx="8229600" cy="276999"/>
          </a:xfrm>
        </p:spPr>
        <p:txBody>
          <a:bodyPr wrap="square" lIns="0" tIns="0" rIns="0" bIns="0">
            <a:spAutoFit/>
          </a:bodyPr>
          <a:lstStyle>
            <a:lvl1pPr algn="ctr">
              <a:defRPr>
                <a:solidFill>
                  <a:schemeClr val="tx1">
                    <a:tint val="75000"/>
                  </a:schemeClr>
                </a:solidFill>
              </a:defRPr>
            </a:lvl1pPr>
          </a:lstStyle>
          <a:p>
            <a:r>
              <a:rPr lang="nl-NL"/>
              <a:t>NVVC 2024</a:t>
            </a:r>
            <a:endParaRPr lang="nl-NL" dirty="0"/>
          </a:p>
        </p:txBody>
      </p:sp>
      <p:sp>
        <p:nvSpPr>
          <p:cNvPr id="17" name="Holder 6">
            <a:extLst>
              <a:ext uri="{FF2B5EF4-FFF2-40B4-BE49-F238E27FC236}">
                <a16:creationId xmlns:a16="http://schemas.microsoft.com/office/drawing/2014/main" id="{5F05F161-ECD3-8985-EA16-110BEB28F8CF}"/>
              </a:ext>
            </a:extLst>
          </p:cNvPr>
          <p:cNvSpPr>
            <a:spLocks noGrp="1"/>
          </p:cNvSpPr>
          <p:nvPr>
            <p:ph type="sldNum" sz="quarter" idx="7"/>
          </p:nvPr>
        </p:nvSpPr>
        <p:spPr>
          <a:xfrm>
            <a:off x="16860018" y="10683875"/>
            <a:ext cx="1905000" cy="276999"/>
          </a:xfrm>
        </p:spPr>
        <p:txBody>
          <a:bodyPr wrap="square" lIns="0" tIns="0" rIns="0" bIns="0">
            <a:spAutoFit/>
          </a:bodyPr>
          <a:lstStyle>
            <a:lvl1pPr algn="r">
              <a:defRPr>
                <a:solidFill>
                  <a:schemeClr val="tx1">
                    <a:tint val="75000"/>
                  </a:schemeClr>
                </a:solidFill>
              </a:defRPr>
            </a:lvl1pPr>
          </a:lstStyle>
          <a:p>
            <a:fld id="{B6F15528-21DE-4FAA-801E-634DDDAF4B2B}" type="slidenum">
              <a:rPr lang="en-NL"/>
              <a:pPr/>
              <a:t>7</a:t>
            </a:fld>
            <a:endParaRPr lang="en-NL" dirty="0"/>
          </a:p>
        </p:txBody>
      </p:sp>
      <p:sp>
        <p:nvSpPr>
          <p:cNvPr id="3" name="Tijdelijke aanduiding voor tekst 2">
            <a:extLst>
              <a:ext uri="{FF2B5EF4-FFF2-40B4-BE49-F238E27FC236}">
                <a16:creationId xmlns:a16="http://schemas.microsoft.com/office/drawing/2014/main" id="{34ED8B61-4020-9D27-4E6F-6AF7F3330F60}"/>
              </a:ext>
            </a:extLst>
          </p:cNvPr>
          <p:cNvSpPr>
            <a:spLocks noGrp="1"/>
          </p:cNvSpPr>
          <p:nvPr>
            <p:ph type="body" sz="quarter" idx="16"/>
          </p:nvPr>
        </p:nvSpPr>
        <p:spPr>
          <a:xfrm>
            <a:off x="1439023" y="2846363"/>
            <a:ext cx="11565355" cy="5859309"/>
          </a:xfrm>
        </p:spPr>
        <p:txBody>
          <a:bodyPr>
            <a:normAutofit/>
          </a:bodyPr>
          <a:lstStyle/>
          <a:p>
            <a:pPr algn="l">
              <a:lnSpc>
                <a:spcPct val="150000"/>
              </a:lnSpc>
            </a:pPr>
            <a:r>
              <a:rPr lang="nl-NL" sz="3200" b="1" dirty="0" err="1">
                <a:solidFill>
                  <a:schemeClr val="bg2"/>
                </a:solidFill>
              </a:rPr>
              <a:t>Neurohormonale</a:t>
            </a:r>
            <a:r>
              <a:rPr lang="nl-NL" sz="3200" b="1" dirty="0">
                <a:solidFill>
                  <a:schemeClr val="bg2"/>
                </a:solidFill>
              </a:rPr>
              <a:t> activatie </a:t>
            </a:r>
          </a:p>
          <a:p>
            <a:pPr marL="457200" indent="-457200" algn="l">
              <a:lnSpc>
                <a:spcPct val="150000"/>
              </a:lnSpc>
              <a:buFont typeface="Arial" panose="020B0604020202020204" pitchFamily="34" charset="0"/>
              <a:buChar char="•"/>
            </a:pPr>
            <a:r>
              <a:rPr lang="nl-NL" sz="3200" dirty="0"/>
              <a:t>Reactie op verlaagde output en hogere druk atria</a:t>
            </a:r>
          </a:p>
          <a:p>
            <a:pPr marL="457200" indent="-457200" algn="l">
              <a:lnSpc>
                <a:spcPct val="150000"/>
              </a:lnSpc>
              <a:buFont typeface="Arial" panose="020B0604020202020204" pitchFamily="34" charset="0"/>
              <a:buChar char="•"/>
            </a:pPr>
            <a:r>
              <a:rPr lang="nl-NL" sz="3200" dirty="0"/>
              <a:t>Compensatiemechanisme van het falende hart</a:t>
            </a:r>
          </a:p>
          <a:p>
            <a:pPr marL="457200" indent="-457200" algn="l">
              <a:lnSpc>
                <a:spcPct val="150000"/>
              </a:lnSpc>
              <a:buFont typeface="Arial" panose="020B0604020202020204" pitchFamily="34" charset="0"/>
              <a:buChar char="•"/>
            </a:pPr>
            <a:r>
              <a:rPr lang="nl-NL" sz="3200" dirty="0"/>
              <a:t>Activatie van:</a:t>
            </a:r>
          </a:p>
          <a:p>
            <a:pPr marL="914400" lvl="1" indent="-457200" algn="l">
              <a:lnSpc>
                <a:spcPct val="150000"/>
              </a:lnSpc>
              <a:buFont typeface="Arial" panose="020B0604020202020204" pitchFamily="34" charset="0"/>
              <a:buChar char="•"/>
            </a:pPr>
            <a:r>
              <a:rPr lang="nl-NL" dirty="0"/>
              <a:t>Sympathicussysteem</a:t>
            </a:r>
          </a:p>
          <a:p>
            <a:pPr marL="914400" lvl="1" indent="-457200" algn="l">
              <a:lnSpc>
                <a:spcPct val="150000"/>
              </a:lnSpc>
              <a:buFont typeface="Arial" panose="020B0604020202020204" pitchFamily="34" charset="0"/>
              <a:buChar char="•"/>
            </a:pPr>
            <a:r>
              <a:rPr lang="nl-NL" dirty="0"/>
              <a:t>Renine-</a:t>
            </a:r>
            <a:r>
              <a:rPr lang="nl-NL" dirty="0" err="1"/>
              <a:t>angiotensine</a:t>
            </a:r>
            <a:r>
              <a:rPr lang="nl-NL" dirty="0"/>
              <a:t>-aldosteron systeem (RAAS)</a:t>
            </a:r>
          </a:p>
        </p:txBody>
      </p:sp>
    </p:spTree>
    <p:extLst>
      <p:ext uri="{BB962C8B-B14F-4D97-AF65-F5344CB8AC3E}">
        <p14:creationId xmlns:p14="http://schemas.microsoft.com/office/powerpoint/2010/main" val="72134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819F613D-1453-4D70-AB42-385A195B8D4B}"/>
              </a:ext>
            </a:extLst>
          </p:cNvPr>
          <p:cNvSpPr>
            <a:spLocks noGrp="1" noChangeArrowheads="1"/>
          </p:cNvSpPr>
          <p:nvPr>
            <p:ph type="title"/>
          </p:nvPr>
        </p:nvSpPr>
        <p:spPr>
          <a:xfrm>
            <a:off x="1076271" y="854075"/>
            <a:ext cx="17957258" cy="923330"/>
          </a:xfrm>
        </p:spPr>
        <p:txBody>
          <a:bodyPr wrap="square" lIns="0" tIns="0" rIns="0" bIns="0">
            <a:normAutofit/>
          </a:bodyPr>
          <a:lstStyle/>
          <a:p>
            <a:r>
              <a:rPr lang="nl-NL" altLang="nl-NL" dirty="0"/>
              <a:t>Impact hartfalen op de patiënt</a:t>
            </a:r>
          </a:p>
        </p:txBody>
      </p:sp>
      <p:sp>
        <p:nvSpPr>
          <p:cNvPr id="5" name="Tekstvak 4">
            <a:extLst>
              <a:ext uri="{FF2B5EF4-FFF2-40B4-BE49-F238E27FC236}">
                <a16:creationId xmlns:a16="http://schemas.microsoft.com/office/drawing/2014/main" id="{4D277397-5652-0CCD-F87E-2C74A806C020}"/>
              </a:ext>
            </a:extLst>
          </p:cNvPr>
          <p:cNvSpPr txBox="1"/>
          <p:nvPr/>
        </p:nvSpPr>
        <p:spPr>
          <a:xfrm>
            <a:off x="1339082" y="2686681"/>
            <a:ext cx="17065896" cy="7018987"/>
          </a:xfrm>
          <a:prstGeom prst="rect">
            <a:avLst/>
          </a:prstGeom>
        </p:spPr>
        <p:txBody>
          <a:bodyPr vert="horz" lIns="0" tIns="45720" rIns="91440" bIns="45720" rtlCol="0">
            <a:normAutofit/>
          </a:bodyPr>
          <a:lstStyle/>
          <a:p>
            <a:pPr marL="571500" indent="-571500">
              <a:buFont typeface="Arial" panose="020B0604020202020204" pitchFamily="34" charset="0"/>
              <a:buChar char="•"/>
            </a:pPr>
            <a:r>
              <a:rPr lang="nl-NL" sz="3600" dirty="0">
                <a:solidFill>
                  <a:schemeClr val="tx1"/>
                </a:solidFill>
                <a:latin typeface="+mj-lt"/>
              </a:rPr>
              <a:t>Patiënt wordt bij inspanning snel moe en kortademig. Men kan benauwd worden en vocht vasthouden</a:t>
            </a:r>
          </a:p>
          <a:p>
            <a:endParaRPr lang="nl-NL" sz="3600" dirty="0">
              <a:solidFill>
                <a:schemeClr val="tx1"/>
              </a:solidFill>
              <a:latin typeface="+mj-lt"/>
            </a:endParaRPr>
          </a:p>
          <a:p>
            <a:pPr marL="571500" indent="-571500">
              <a:buFont typeface="Arial" panose="020B0604020202020204" pitchFamily="34" charset="0"/>
              <a:buChar char="•"/>
            </a:pPr>
            <a:r>
              <a:rPr lang="nl-NL" sz="3600" dirty="0">
                <a:solidFill>
                  <a:schemeClr val="tx1"/>
                </a:solidFill>
                <a:latin typeface="+mj-lt"/>
              </a:rPr>
              <a:t>Medicijnen zijn nodig om de klachten te verminderen, de pompkracht te verbeteren en ernstig hartfalen te voorkomen</a:t>
            </a:r>
          </a:p>
          <a:p>
            <a:pPr marL="457200" indent="-457200">
              <a:buSzPct val="75000"/>
              <a:buFont typeface="Arial" panose="020B0604020202020204" pitchFamily="34" charset="0"/>
              <a:buChar char="•"/>
            </a:pPr>
            <a:endParaRPr lang="nl-NL" sz="3600" dirty="0">
              <a:solidFill>
                <a:schemeClr val="tx1"/>
              </a:solidFill>
              <a:latin typeface="+mj-lt"/>
            </a:endParaRPr>
          </a:p>
          <a:p>
            <a:pPr>
              <a:buSzPct val="75000"/>
            </a:pPr>
            <a:r>
              <a:rPr lang="nl-NL" sz="3600" b="1" dirty="0">
                <a:solidFill>
                  <a:schemeClr val="bg2"/>
                </a:solidFill>
                <a:latin typeface="+mj-lt"/>
              </a:rPr>
              <a:t>75% </a:t>
            </a:r>
            <a:r>
              <a:rPr lang="nl-NL" sz="3600" dirty="0">
                <a:solidFill>
                  <a:schemeClr val="tx1"/>
                </a:solidFill>
                <a:latin typeface="+mj-lt"/>
              </a:rPr>
              <a:t>heeft veel moeite met dagelijkse activiteiten</a:t>
            </a:r>
          </a:p>
          <a:p>
            <a:pPr>
              <a:buSzPct val="75000"/>
            </a:pPr>
            <a:r>
              <a:rPr lang="nl-NL" sz="3600" b="1" dirty="0">
                <a:solidFill>
                  <a:schemeClr val="bg2"/>
                </a:solidFill>
                <a:latin typeface="+mj-lt"/>
              </a:rPr>
              <a:t>33% </a:t>
            </a:r>
            <a:r>
              <a:rPr lang="nl-NL" sz="3600" dirty="0">
                <a:solidFill>
                  <a:schemeClr val="tx1"/>
                </a:solidFill>
                <a:latin typeface="+mj-lt"/>
              </a:rPr>
              <a:t>heeft depressieve symptomen</a:t>
            </a:r>
          </a:p>
          <a:p>
            <a:pPr>
              <a:buSzPct val="75000"/>
            </a:pPr>
            <a:r>
              <a:rPr lang="nl-NL" sz="3600" b="1" dirty="0">
                <a:solidFill>
                  <a:schemeClr val="bg2"/>
                </a:solidFill>
                <a:latin typeface="+mj-lt"/>
              </a:rPr>
              <a:t>25% </a:t>
            </a:r>
            <a:r>
              <a:rPr lang="nl-NL" sz="3600" dirty="0">
                <a:solidFill>
                  <a:schemeClr val="tx1"/>
                </a:solidFill>
                <a:latin typeface="+mj-lt"/>
              </a:rPr>
              <a:t>wordt binnen een maand (weer) opgenomen in het ziekenhuis</a:t>
            </a:r>
          </a:p>
          <a:p>
            <a:pPr marL="457200" indent="-457200">
              <a:buSzPct val="75000"/>
              <a:buFont typeface="Arial" panose="020B0604020202020204" pitchFamily="34" charset="0"/>
              <a:buChar char="•"/>
            </a:pPr>
            <a:endParaRPr lang="nl-NL" sz="3600" dirty="0">
              <a:latin typeface="+mj-lt"/>
            </a:endParaRP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p:txBody>
      </p:sp>
      <p:sp>
        <p:nvSpPr>
          <p:cNvPr id="12303" name="Footer Placeholder 5">
            <a:extLst>
              <a:ext uri="{FF2B5EF4-FFF2-40B4-BE49-F238E27FC236}">
                <a16:creationId xmlns:a16="http://schemas.microsoft.com/office/drawing/2014/main" id="{EA1DF8CD-E58D-9C9E-9576-6CDC1E5A9FAF}"/>
              </a:ext>
            </a:extLst>
          </p:cNvPr>
          <p:cNvSpPr>
            <a:spLocks noGrp="1"/>
          </p:cNvSpPr>
          <p:nvPr>
            <p:ph type="ftr" sz="quarter" idx="5"/>
          </p:nvPr>
        </p:nvSpPr>
        <p:spPr>
          <a:xfrm>
            <a:off x="5947594" y="10683875"/>
            <a:ext cx="8229600" cy="276999"/>
          </a:xfrm>
        </p:spPr>
        <p:txBody>
          <a:bodyPr/>
          <a:lstStyle/>
          <a:p>
            <a:pPr>
              <a:spcAft>
                <a:spcPts val="600"/>
              </a:spcAft>
            </a:pPr>
            <a:r>
              <a:rPr lang="nl-NL"/>
              <a:t>NVVC 2024</a:t>
            </a:r>
          </a:p>
        </p:txBody>
      </p:sp>
      <p:sp>
        <p:nvSpPr>
          <p:cNvPr id="12301" name="Slide Number Placeholder 6">
            <a:extLst>
              <a:ext uri="{FF2B5EF4-FFF2-40B4-BE49-F238E27FC236}">
                <a16:creationId xmlns:a16="http://schemas.microsoft.com/office/drawing/2014/main" id="{E4A6F506-F2F7-18A5-767A-5F57A0E5698E}"/>
              </a:ext>
            </a:extLst>
          </p:cNvPr>
          <p:cNvSpPr>
            <a:spLocks noGrp="1"/>
          </p:cNvSpPr>
          <p:nvPr>
            <p:ph type="sldNum" sz="quarter" idx="7"/>
          </p:nvPr>
        </p:nvSpPr>
        <p:spPr>
          <a:xfrm>
            <a:off x="16860018" y="10683875"/>
            <a:ext cx="1905000" cy="276999"/>
          </a:xfrm>
        </p:spPr>
        <p:txBody>
          <a:bodyPr/>
          <a:lstStyle/>
          <a:p>
            <a:pPr>
              <a:spcAft>
                <a:spcPts val="600"/>
              </a:spcAft>
            </a:pPr>
            <a:fld id="{B6F15528-21DE-4FAA-801E-634DDDAF4B2B}" type="slidenum">
              <a:rPr lang="en-NL" smtClean="0"/>
              <a:pPr>
                <a:spcAft>
                  <a:spcPts val="600"/>
                </a:spcAft>
              </a:pPr>
              <a:t>8</a:t>
            </a:fld>
            <a:endParaRPr lang="en-NL"/>
          </a:p>
        </p:txBody>
      </p:sp>
    </p:spTree>
    <p:extLst>
      <p:ext uri="{BB962C8B-B14F-4D97-AF65-F5344CB8AC3E}">
        <p14:creationId xmlns:p14="http://schemas.microsoft.com/office/powerpoint/2010/main" val="56973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819F613D-1453-4D70-AB42-385A195B8D4B}"/>
              </a:ext>
            </a:extLst>
          </p:cNvPr>
          <p:cNvSpPr>
            <a:spLocks noGrp="1" noChangeArrowheads="1"/>
          </p:cNvSpPr>
          <p:nvPr>
            <p:ph type="title"/>
          </p:nvPr>
        </p:nvSpPr>
        <p:spPr>
          <a:xfrm>
            <a:off x="1076271" y="854075"/>
            <a:ext cx="17957258" cy="923330"/>
          </a:xfrm>
        </p:spPr>
        <p:txBody>
          <a:bodyPr wrap="square" lIns="0" tIns="0" rIns="0" bIns="0">
            <a:normAutofit/>
          </a:bodyPr>
          <a:lstStyle/>
          <a:p>
            <a:r>
              <a:rPr lang="nl-NL" altLang="nl-NL" dirty="0"/>
              <a:t>prognose hartfalen</a:t>
            </a:r>
          </a:p>
        </p:txBody>
      </p:sp>
      <p:sp>
        <p:nvSpPr>
          <p:cNvPr id="5" name="Tekstvak 4">
            <a:extLst>
              <a:ext uri="{FF2B5EF4-FFF2-40B4-BE49-F238E27FC236}">
                <a16:creationId xmlns:a16="http://schemas.microsoft.com/office/drawing/2014/main" id="{4D277397-5652-0CCD-F87E-2C74A806C020}"/>
              </a:ext>
            </a:extLst>
          </p:cNvPr>
          <p:cNvSpPr txBox="1"/>
          <p:nvPr/>
        </p:nvSpPr>
        <p:spPr>
          <a:xfrm>
            <a:off x="1195066" y="2833980"/>
            <a:ext cx="10153128" cy="7018987"/>
          </a:xfrm>
          <a:prstGeom prst="rect">
            <a:avLst/>
          </a:prstGeom>
        </p:spPr>
        <p:txBody>
          <a:bodyPr vert="horz" lIns="0" tIns="45720" rIns="91440" bIns="45720" rtlCol="0">
            <a:normAutofit/>
          </a:bodyPr>
          <a:lstStyle/>
          <a:p>
            <a:pPr>
              <a:buSzPct val="75000"/>
            </a:pPr>
            <a:r>
              <a:rPr lang="nl-NL" sz="3600" b="1" dirty="0">
                <a:solidFill>
                  <a:schemeClr val="bg2"/>
                </a:solidFill>
                <a:latin typeface="+mj-lt"/>
              </a:rPr>
              <a:t>Wisselvallig en grillig verloop</a:t>
            </a:r>
            <a:r>
              <a:rPr lang="nl-NL" sz="3600" dirty="0">
                <a:latin typeface="+mj-lt"/>
              </a:rPr>
              <a:t> </a:t>
            </a:r>
          </a:p>
          <a:p>
            <a:pPr marL="457200" indent="-457200">
              <a:buSzPct val="75000"/>
              <a:buFont typeface="Arial" panose="020B0604020202020204" pitchFamily="34" charset="0"/>
              <a:buChar char="•"/>
            </a:pPr>
            <a:r>
              <a:rPr lang="nl-NL" sz="3200" dirty="0">
                <a:latin typeface="+mj-lt"/>
              </a:rPr>
              <a:t>Moeilijk te voorspellen</a:t>
            </a:r>
          </a:p>
          <a:p>
            <a:pPr marL="457200" indent="-457200">
              <a:buSzPct val="75000"/>
              <a:buFont typeface="Arial" panose="020B0604020202020204" pitchFamily="34" charset="0"/>
              <a:buChar char="•"/>
            </a:pPr>
            <a:r>
              <a:rPr lang="nl-NL" sz="3200" dirty="0">
                <a:latin typeface="+mj-lt"/>
              </a:rPr>
              <a:t>Meestal geen genezing mogelijk</a:t>
            </a:r>
          </a:p>
          <a:p>
            <a:pPr marL="457200" indent="-457200">
              <a:buSzPct val="75000"/>
              <a:buFont typeface="Arial" panose="020B0604020202020204" pitchFamily="34" charset="0"/>
              <a:buChar char="•"/>
            </a:pPr>
            <a:endParaRPr lang="nl-NL" sz="3600" dirty="0">
              <a:latin typeface="+mj-lt"/>
            </a:endParaRPr>
          </a:p>
          <a:p>
            <a:pPr marL="457200" indent="-457200">
              <a:buSzPct val="75000"/>
              <a:buFont typeface="Arial" panose="020B0604020202020204" pitchFamily="34" charset="0"/>
              <a:buChar char="•"/>
            </a:pPr>
            <a:endParaRPr lang="nl-NL" sz="3600" dirty="0">
              <a:latin typeface="+mj-lt"/>
            </a:endParaRPr>
          </a:p>
          <a:p>
            <a:pPr>
              <a:buSzPct val="75000"/>
            </a:pPr>
            <a:r>
              <a:rPr lang="nl-NL" sz="3600" b="1" dirty="0">
                <a:solidFill>
                  <a:schemeClr val="bg2"/>
                </a:solidFill>
                <a:latin typeface="+mj-lt"/>
              </a:rPr>
              <a:t>Hoge mortaliteit</a:t>
            </a:r>
            <a:r>
              <a:rPr lang="nl-NL" sz="3600" dirty="0">
                <a:solidFill>
                  <a:schemeClr val="tx1">
                    <a:lumMod val="50000"/>
                  </a:schemeClr>
                </a:solidFill>
                <a:latin typeface="+mj-lt"/>
              </a:rPr>
              <a:t>, vooral bij ouderen</a:t>
            </a:r>
            <a:r>
              <a:rPr lang="nl-NL" sz="3600" dirty="0">
                <a:latin typeface="+mj-lt"/>
              </a:rPr>
              <a:t>:</a:t>
            </a:r>
            <a:endParaRPr lang="nl-NL" sz="3200" dirty="0">
              <a:latin typeface="+mj-lt"/>
            </a:endParaRPr>
          </a:p>
          <a:p>
            <a:pPr marL="457200" lvl="4" indent="-457200" algn="l">
              <a:buSzPct val="75000"/>
              <a:buFont typeface="Arial" panose="020B0604020202020204" pitchFamily="34" charset="0"/>
              <a:buChar char="•"/>
            </a:pPr>
            <a:r>
              <a:rPr lang="nl-NL" sz="3200" dirty="0">
                <a:latin typeface="+mj-lt"/>
              </a:rPr>
              <a:t>40% overlijdt plotseling</a:t>
            </a:r>
          </a:p>
          <a:p>
            <a:pPr marL="457200" lvl="4" indent="-457200" algn="l">
              <a:buSzPct val="75000"/>
              <a:buFont typeface="Arial" panose="020B0604020202020204" pitchFamily="34" charset="0"/>
              <a:buChar char="•"/>
            </a:pPr>
            <a:r>
              <a:rPr lang="nl-NL" sz="3200" dirty="0">
                <a:latin typeface="+mj-lt"/>
              </a:rPr>
              <a:t>40% na exacerbatie in het ziekenhuis</a:t>
            </a:r>
          </a:p>
          <a:p>
            <a:pPr marL="457200" lvl="4" indent="-457200" algn="l">
              <a:buSzPct val="75000"/>
              <a:buFont typeface="Arial" panose="020B0604020202020204" pitchFamily="34" charset="0"/>
              <a:buChar char="•"/>
            </a:pPr>
            <a:r>
              <a:rPr lang="nl-NL" sz="3200" dirty="0">
                <a:latin typeface="+mj-lt"/>
              </a:rPr>
              <a:t>20% gaat geleidelijk achteruit en overlijdt in het                  ziekenhuis</a:t>
            </a:r>
          </a:p>
          <a:p>
            <a:pPr marL="457200" lvl="2" indent="-457200">
              <a:buSzPct val="75000"/>
              <a:buFont typeface="Arial" panose="020B0604020202020204" pitchFamily="34" charset="0"/>
              <a:buChar char="•"/>
            </a:pPr>
            <a:endParaRPr lang="nl-NL" sz="3600" dirty="0">
              <a:latin typeface="+mj-lt"/>
            </a:endParaRPr>
          </a:p>
          <a:p>
            <a:pPr marL="457200" indent="-457200">
              <a:buSzPct val="75000"/>
              <a:buFont typeface="Arial" panose="020B0604020202020204" pitchFamily="34" charset="0"/>
              <a:buChar char="•"/>
            </a:pPr>
            <a:endParaRPr lang="nl-NL" sz="3600" dirty="0">
              <a:latin typeface="+mj-lt"/>
            </a:endParaRPr>
          </a:p>
          <a:p>
            <a:pPr marL="457200" indent="-457200">
              <a:buSzPct val="75000"/>
              <a:buFont typeface="Arial" panose="020B0604020202020204" pitchFamily="34" charset="0"/>
              <a:buChar char="•"/>
            </a:pPr>
            <a:endParaRPr lang="nl-NL" sz="3600" dirty="0">
              <a:latin typeface="+mj-lt"/>
            </a:endParaRPr>
          </a:p>
          <a:p>
            <a:pPr marL="457200" indent="-457200">
              <a:buSzPct val="75000"/>
              <a:buFont typeface="Arial" panose="020B0604020202020204" pitchFamily="34" charset="0"/>
              <a:buChar char="•"/>
            </a:pPr>
            <a:endParaRPr lang="nl-NL" sz="3600" dirty="0">
              <a:latin typeface="+mj-lt"/>
            </a:endParaRPr>
          </a:p>
          <a:p>
            <a:pPr>
              <a:lnSpc>
                <a:spcPct val="90000"/>
              </a:lnSpc>
              <a:spcAft>
                <a:spcPts val="600"/>
              </a:spcAft>
              <a:buClr>
                <a:schemeClr val="tx1"/>
              </a:buClr>
              <a:buSzPct val="85000"/>
              <a:buFont typeface="Webdings" panose="05030102010509060703" pitchFamily="18" charset="2"/>
              <a:buChar char="Y"/>
            </a:pPr>
            <a:endParaRPr lang="nl-NL" sz="3200" dirty="0">
              <a:solidFill>
                <a:schemeClr val="tx1"/>
              </a:solidFill>
              <a:latin typeface="Century Gothic" panose="020B0502020202020204" pitchFamily="34" charset="0"/>
              <a:ea typeface="+mn-ea"/>
              <a:cs typeface="Gill Sans Light" panose="020B0302020104020203" pitchFamily="34" charset="-79"/>
            </a:endParaRPr>
          </a:p>
        </p:txBody>
      </p:sp>
      <p:sp>
        <p:nvSpPr>
          <p:cNvPr id="12303" name="Footer Placeholder 5">
            <a:extLst>
              <a:ext uri="{FF2B5EF4-FFF2-40B4-BE49-F238E27FC236}">
                <a16:creationId xmlns:a16="http://schemas.microsoft.com/office/drawing/2014/main" id="{EA1DF8CD-E58D-9C9E-9576-6CDC1E5A9FAF}"/>
              </a:ext>
            </a:extLst>
          </p:cNvPr>
          <p:cNvSpPr>
            <a:spLocks noGrp="1"/>
          </p:cNvSpPr>
          <p:nvPr>
            <p:ph type="ftr" sz="quarter" idx="5"/>
          </p:nvPr>
        </p:nvSpPr>
        <p:spPr>
          <a:xfrm>
            <a:off x="5947594" y="10683875"/>
            <a:ext cx="8229600" cy="276999"/>
          </a:xfrm>
        </p:spPr>
        <p:txBody>
          <a:bodyPr/>
          <a:lstStyle/>
          <a:p>
            <a:pPr>
              <a:spcAft>
                <a:spcPts val="600"/>
              </a:spcAft>
            </a:pPr>
            <a:r>
              <a:rPr lang="nl-NL"/>
              <a:t>NVVC 2024</a:t>
            </a:r>
          </a:p>
        </p:txBody>
      </p:sp>
      <p:sp>
        <p:nvSpPr>
          <p:cNvPr id="12301" name="Slide Number Placeholder 6">
            <a:extLst>
              <a:ext uri="{FF2B5EF4-FFF2-40B4-BE49-F238E27FC236}">
                <a16:creationId xmlns:a16="http://schemas.microsoft.com/office/drawing/2014/main" id="{E4A6F506-F2F7-18A5-767A-5F57A0E5698E}"/>
              </a:ext>
            </a:extLst>
          </p:cNvPr>
          <p:cNvSpPr>
            <a:spLocks noGrp="1"/>
          </p:cNvSpPr>
          <p:nvPr>
            <p:ph type="sldNum" sz="quarter" idx="7"/>
          </p:nvPr>
        </p:nvSpPr>
        <p:spPr>
          <a:xfrm>
            <a:off x="16860018" y="10683875"/>
            <a:ext cx="1905000" cy="276999"/>
          </a:xfrm>
        </p:spPr>
        <p:txBody>
          <a:bodyPr/>
          <a:lstStyle/>
          <a:p>
            <a:pPr>
              <a:spcAft>
                <a:spcPts val="600"/>
              </a:spcAft>
            </a:pPr>
            <a:fld id="{B6F15528-21DE-4FAA-801E-634DDDAF4B2B}" type="slidenum">
              <a:rPr lang="en-NL" smtClean="0"/>
              <a:pPr>
                <a:spcAft>
                  <a:spcPts val="600"/>
                </a:spcAft>
              </a:pPr>
              <a:t>9</a:t>
            </a:fld>
            <a:endParaRPr lang="en-NL"/>
          </a:p>
        </p:txBody>
      </p:sp>
      <p:pic>
        <p:nvPicPr>
          <p:cNvPr id="3" name="Afbeelding 2">
            <a:extLst>
              <a:ext uri="{FF2B5EF4-FFF2-40B4-BE49-F238E27FC236}">
                <a16:creationId xmlns:a16="http://schemas.microsoft.com/office/drawing/2014/main" id="{5E812D6A-F466-2BDF-1120-728A661A088E}"/>
              </a:ext>
            </a:extLst>
          </p:cNvPr>
          <p:cNvPicPr>
            <a:picLocks noChangeAspect="1"/>
          </p:cNvPicPr>
          <p:nvPr/>
        </p:nvPicPr>
        <p:blipFill>
          <a:blip r:embed="rId3"/>
          <a:stretch>
            <a:fillRect/>
          </a:stretch>
        </p:blipFill>
        <p:spPr>
          <a:xfrm>
            <a:off x="11492210" y="6837553"/>
            <a:ext cx="7777064" cy="2184506"/>
          </a:xfrm>
          <a:prstGeom prst="rect">
            <a:avLst/>
          </a:prstGeom>
        </p:spPr>
      </p:pic>
      <p:pic>
        <p:nvPicPr>
          <p:cNvPr id="4" name="Afbeelding 3">
            <a:extLst>
              <a:ext uri="{FF2B5EF4-FFF2-40B4-BE49-F238E27FC236}">
                <a16:creationId xmlns:a16="http://schemas.microsoft.com/office/drawing/2014/main" id="{979FEBF5-24E6-843D-BC1A-176BAF17A38B}"/>
              </a:ext>
            </a:extLst>
          </p:cNvPr>
          <p:cNvPicPr>
            <a:picLocks noChangeAspect="1"/>
          </p:cNvPicPr>
          <p:nvPr/>
        </p:nvPicPr>
        <p:blipFill>
          <a:blip r:embed="rId4"/>
          <a:stretch>
            <a:fillRect/>
          </a:stretch>
        </p:blipFill>
        <p:spPr>
          <a:xfrm>
            <a:off x="12297048" y="1293830"/>
            <a:ext cx="6611986" cy="4936810"/>
          </a:xfrm>
          <a:prstGeom prst="rect">
            <a:avLst/>
          </a:prstGeom>
        </p:spPr>
      </p:pic>
    </p:spTree>
    <p:extLst>
      <p:ext uri="{BB962C8B-B14F-4D97-AF65-F5344CB8AC3E}">
        <p14:creationId xmlns:p14="http://schemas.microsoft.com/office/powerpoint/2010/main" val="3755053599"/>
      </p:ext>
    </p:extLst>
  </p:cSld>
  <p:clrMapOvr>
    <a:masterClrMapping/>
  </p:clrMapOvr>
</p:sld>
</file>

<file path=ppt/theme/theme1.xml><?xml version="1.0" encoding="utf-8"?>
<a:theme xmlns:a="http://schemas.openxmlformats.org/drawingml/2006/main" name="Тема Office">
  <a:themeElements>
    <a:clrScheme name="NVVC customized color deck">
      <a:dk1>
        <a:srgbClr val="244849"/>
      </a:dk1>
      <a:lt1>
        <a:srgbClr val="FFFFFF"/>
      </a:lt1>
      <a:dk2>
        <a:srgbClr val="EC1C24"/>
      </a:dk2>
      <a:lt2>
        <a:srgbClr val="40AEAC"/>
      </a:lt2>
      <a:accent1>
        <a:srgbClr val="FFFFFF"/>
      </a:accent1>
      <a:accent2>
        <a:srgbClr val="244849"/>
      </a:accent2>
      <a:accent3>
        <a:srgbClr val="40AEAC"/>
      </a:accent3>
      <a:accent4>
        <a:srgbClr val="C4CCC9"/>
      </a:accent4>
      <a:accent5>
        <a:srgbClr val="515656"/>
      </a:accent5>
      <a:accent6>
        <a:srgbClr val="B0DCDA"/>
      </a:accent6>
      <a:hlink>
        <a:srgbClr val="40AEAC"/>
      </a:hlink>
      <a:folHlink>
        <a:srgbClr val="A01D2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B695BD91-4B22-CF47-B0DE-AE335E5DB191}" vid="{71C846E4-185E-4C43-AF08-ACDFEAA641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99e78b4-9696-451c-9334-28c9b695d1c3" xsi:nil="true"/>
    <lcf76f155ced4ddcb4097134ff3c332f xmlns="e301fa2d-d93c-40ba-a860-c72b347e1a51">
      <Terms xmlns="http://schemas.microsoft.com/office/infopath/2007/PartnerControls"/>
    </lcf76f155ced4ddcb4097134ff3c332f>
    <SharedWithUsers xmlns="e99e78b4-9696-451c-9334-28c9b695d1c3">
      <UserInfo>
        <DisplayName>Lisette van Elst</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F7024837791648B84E177EC5B3150B" ma:contentTypeVersion="19" ma:contentTypeDescription="Een nieuw document maken." ma:contentTypeScope="" ma:versionID="43d3a7801a6f18a61821c75da6825aca">
  <xsd:schema xmlns:xsd="http://www.w3.org/2001/XMLSchema" xmlns:xs="http://www.w3.org/2001/XMLSchema" xmlns:p="http://schemas.microsoft.com/office/2006/metadata/properties" xmlns:ns2="e301fa2d-d93c-40ba-a860-c72b347e1a51" xmlns:ns3="e99e78b4-9696-451c-9334-28c9b695d1c3" targetNamespace="http://schemas.microsoft.com/office/2006/metadata/properties" ma:root="true" ma:fieldsID="1cfd7489f1ec5eb71b5636473d69ae7f" ns2:_="" ns3:_="">
    <xsd:import namespace="e301fa2d-d93c-40ba-a860-c72b347e1a51"/>
    <xsd:import namespace="e99e78b4-9696-451c-9334-28c9b695d1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1fa2d-d93c-40ba-a860-c72b347e1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a61ee71-3201-49fe-8b9b-88e11f6aeb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9e78b4-9696-451c-9334-28c9b695d1c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48d6f51-5753-46bf-b604-c3cdf4c38c3b}" ma:internalName="TaxCatchAll" ma:showField="CatchAllData" ma:web="e99e78b4-9696-451c-9334-28c9b695d1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9F0F55-E188-4940-8464-25DE6B78C417}">
  <ds:schemaRefs>
    <ds:schemaRef ds:uri="http://schemas.microsoft.com/sharepoint/v3/contenttype/forms"/>
  </ds:schemaRefs>
</ds:datastoreItem>
</file>

<file path=customXml/itemProps2.xml><?xml version="1.0" encoding="utf-8"?>
<ds:datastoreItem xmlns:ds="http://schemas.openxmlformats.org/officeDocument/2006/customXml" ds:itemID="{7B94C8B2-EC4D-41AB-A8EE-1D7BC2955FCE}">
  <ds:schemaRefs>
    <ds:schemaRef ds:uri="http://purl.org/dc/elements/1.1/"/>
    <ds:schemaRef ds:uri="c3a4a101-de47-4f79-85d6-b57677071e6c"/>
    <ds:schemaRef ds:uri="11046264-00eb-4846-a92f-c8d1cc2cea83"/>
    <ds:schemaRef ds:uri="http://schemas.microsoft.com/office/2006/documentManagement/types"/>
    <ds:schemaRef ds:uri="http://www.w3.org/XML/1998/namespace"/>
    <ds:schemaRef ds:uri="e3c0bf99-ecca-4a27-a29e-ab502cf1b281"/>
    <ds:schemaRef ds:uri="http://purl.org/dc/dcmitype/"/>
    <ds:schemaRef ds:uri="http://schemas.microsoft.com/office/infopath/2007/PartnerControls"/>
    <ds:schemaRef ds:uri="http://purl.org/dc/terms/"/>
    <ds:schemaRef ds:uri="http://schemas.openxmlformats.org/package/2006/metadata/core-properties"/>
    <ds:schemaRef ds:uri="http://schemas.microsoft.com/office/2006/metadata/properties"/>
    <ds:schemaRef ds:uri="e99e78b4-9696-451c-9334-28c9b695d1c3"/>
    <ds:schemaRef ds:uri="e301fa2d-d93c-40ba-a860-c72b347e1a51"/>
  </ds:schemaRefs>
</ds:datastoreItem>
</file>

<file path=customXml/itemProps3.xml><?xml version="1.0" encoding="utf-8"?>
<ds:datastoreItem xmlns:ds="http://schemas.openxmlformats.org/officeDocument/2006/customXml" ds:itemID="{862A2A7F-9617-4AF6-A4D6-E2BCE5327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01fa2d-d93c-40ba-a860-c72b347e1a51"/>
    <ds:schemaRef ds:uri="e99e78b4-9696-451c-9334-28c9b695d1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Connect Scholing Hartfalen</Template>
  <TotalTime>888</TotalTime>
  <Words>2589</Words>
  <Application>Microsoft Office PowerPoint</Application>
  <PresentationFormat>Aangepast</PresentationFormat>
  <Paragraphs>494</Paragraphs>
  <Slides>55</Slides>
  <Notes>32</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55</vt:i4>
      </vt:variant>
    </vt:vector>
  </HeadingPairs>
  <TitlesOfParts>
    <vt:vector size="68" baseType="lpstr">
      <vt:lpstr>Open Sans</vt:lpstr>
      <vt:lpstr>Arial</vt:lpstr>
      <vt:lpstr>Calibri</vt:lpstr>
      <vt:lpstr>Trebuchet MS</vt:lpstr>
      <vt:lpstr>Webdings</vt:lpstr>
      <vt:lpstr>Century Gothic</vt:lpstr>
      <vt:lpstr>Tahoma</vt:lpstr>
      <vt:lpstr>Campton Medium</vt:lpstr>
      <vt:lpstr>MS PGothic</vt:lpstr>
      <vt:lpstr>Google Sans</vt:lpstr>
      <vt:lpstr>Times New Roman</vt:lpstr>
      <vt:lpstr>Calisto MT</vt:lpstr>
      <vt:lpstr>Тема Office</vt:lpstr>
      <vt:lpstr>naScholing Hartfalen</vt:lpstr>
      <vt:lpstr>AGENDA</vt:lpstr>
      <vt:lpstr>Het Ziektebeeld Hartfalen</vt:lpstr>
      <vt:lpstr>Enkele cijfers</vt:lpstr>
      <vt:lpstr>        in de huisartspraktijk</vt:lpstr>
      <vt:lpstr>Mechanisme hartfalen</vt:lpstr>
      <vt:lpstr>Mechanisme hartfalen</vt:lpstr>
      <vt:lpstr>Impact hartfalen op de patiënt</vt:lpstr>
      <vt:lpstr>prognose hartfalen</vt:lpstr>
      <vt:lpstr>De werking van het hart</vt:lpstr>
      <vt:lpstr>Vormen van hartfalen</vt:lpstr>
      <vt:lpstr>Ejectiefractie (EF)</vt:lpstr>
      <vt:lpstr>Vormen van hartfalen</vt:lpstr>
      <vt:lpstr>indeling</vt:lpstr>
      <vt:lpstr>Indeling hartfalen</vt:lpstr>
      <vt:lpstr>Indeling hartfalen</vt:lpstr>
      <vt:lpstr>de oorzaken en risicofactoren van hartfalen</vt:lpstr>
      <vt:lpstr>Oorzaken hartfalen</vt:lpstr>
      <vt:lpstr>risicogroepen</vt:lpstr>
      <vt:lpstr>Risicofactoren voor slechte prognose</vt:lpstr>
      <vt:lpstr>Diagnose hartfalen</vt:lpstr>
      <vt:lpstr>Klachten in de spreekkamer</vt:lpstr>
      <vt:lpstr>Lichamelijk onderzoek</vt:lpstr>
      <vt:lpstr>Aanvullend onderzoek</vt:lpstr>
      <vt:lpstr>Andere redenen voor BNP-stijging</vt:lpstr>
      <vt:lpstr>Uitslag onderzoek, en dan? </vt:lpstr>
      <vt:lpstr>PowerPoint-presentatie</vt:lpstr>
      <vt:lpstr>Verwijzing naar cardioloog</vt:lpstr>
      <vt:lpstr>Behandelopties Hartfalen</vt:lpstr>
      <vt:lpstr>Doelen behandeling</vt:lpstr>
      <vt:lpstr>Niet-medicamenteuze behandeling</vt:lpstr>
      <vt:lpstr>Medicamenteuze behandeling HF-rEF (en HF-mrEF)</vt:lpstr>
      <vt:lpstr>Guidelines ESC 2021 </vt:lpstr>
      <vt:lpstr>PowerPoint-presentatie</vt:lpstr>
      <vt:lpstr>PowerPoint-presentatie</vt:lpstr>
      <vt:lpstr>PowerPoint-presentatie</vt:lpstr>
      <vt:lpstr>PowerPoint-presentatie</vt:lpstr>
      <vt:lpstr>PowerPoint-presentatie</vt:lpstr>
      <vt:lpstr>             SGLT2-remmers</vt:lpstr>
      <vt:lpstr>          Ivabradine (Procoralan)</vt:lpstr>
      <vt:lpstr>PowerPoint-presentatie</vt:lpstr>
      <vt:lpstr>NP-systeem en het RAAS-systeem</vt:lpstr>
      <vt:lpstr>Overige medicatie </vt:lpstr>
      <vt:lpstr>Afgeraden Medicatie </vt:lpstr>
      <vt:lpstr>Overzicht combinatie bij HFrEF</vt:lpstr>
      <vt:lpstr>      Nieuwe ontwikkelingen HFrEF</vt:lpstr>
      <vt:lpstr>Medicamenteuze behandeling HFpEF</vt:lpstr>
      <vt:lpstr>Transmurale samenwerking</vt:lpstr>
      <vt:lpstr>Regionale transmurale afspraken</vt:lpstr>
      <vt:lpstr>PowerPoint-presentatie</vt:lpstr>
      <vt:lpstr>Regionale transmurale afspraken</vt:lpstr>
      <vt:lpstr>Instructie aan patiënt door POH</vt:lpstr>
      <vt:lpstr>Take home message</vt:lpstr>
      <vt:lpstr>Take home message</vt:lpstr>
      <vt:lpstr>Aan de slag in de praktijk: toolkit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Cathelijn de Vries</dc:creator>
  <cp:keywords/>
  <dc:description/>
  <cp:lastModifiedBy>Julia Kortekaas</cp:lastModifiedBy>
  <cp:revision>1</cp:revision>
  <dcterms:created xsi:type="dcterms:W3CDTF">2024-06-05T08:46:21Z</dcterms:created>
  <dcterms:modified xsi:type="dcterms:W3CDTF">2025-11-24T14:01:37Z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2023-10-02T10:00:00Z</vt:filetime>
  </property>
  <property fmtid="{D5CDD505-2E9C-101B-9397-08002B2CF9AE}" pid="3" name="Creator">
    <vt:lpwstr>Adobe InDesign 18.5 (Macintosh)</vt:lpwstr>
  </property>
  <property fmtid="{D5CDD505-2E9C-101B-9397-08002B2CF9AE}" pid="4" name="LastSaved">
    <vt:filetime>2023-10-02T10:00:00Z</vt:filetime>
  </property>
  <property fmtid="{D5CDD505-2E9C-101B-9397-08002B2CF9AE}" pid="5" name="Producer">
    <vt:lpwstr>Adobe PDF Library 17.0</vt:lpwstr>
  </property>
  <property fmtid="{D5CDD505-2E9C-101B-9397-08002B2CF9AE}" pid="6" name="ContentTypeId">
    <vt:lpwstr>0x01010091F7024837791648B84E177EC5B3150B</vt:lpwstr>
  </property>
  <property fmtid="{D5CDD505-2E9C-101B-9397-08002B2CF9AE}" pid="7" name="Klantnaam">
    <vt:lpwstr>1;#Hartstichting|ca15d0d7-b724-4777-a6d5-acaace000e42</vt:lpwstr>
  </property>
  <property fmtid="{D5CDD505-2E9C-101B-9397-08002B2CF9AE}" pid="8" name="MediaServiceImageTags">
    <vt:lpwstr/>
  </property>
</Properties>
</file>